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2"/>
    <p:sldId id="262" r:id="rId3"/>
    <p:sldId id="261" r:id="rId4"/>
    <p:sldId id="270" r:id="rId5"/>
    <p:sldId id="276" r:id="rId6"/>
    <p:sldId id="258" r:id="rId7"/>
    <p:sldId id="269" r:id="rId8"/>
    <p:sldId id="279" r:id="rId9"/>
    <p:sldId id="282" r:id="rId10"/>
    <p:sldId id="280" r:id="rId11"/>
    <p:sldId id="283" r:id="rId12"/>
    <p:sldId id="281" r:id="rId13"/>
    <p:sldId id="284" r:id="rId14"/>
    <p:sldId id="285" r:id="rId15"/>
    <p:sldId id="278" r:id="rId16"/>
    <p:sldId id="260" r:id="rId17"/>
    <p:sldId id="286" r:id="rId18"/>
    <p:sldId id="273" r:id="rId19"/>
    <p:sldId id="277" r:id="rId20"/>
    <p:sldId id="263" r:id="rId21"/>
    <p:sldId id="288" r:id="rId22"/>
    <p:sldId id="265" r:id="rId23"/>
    <p:sldId id="266" r:id="rId24"/>
    <p:sldId id="267" r:id="rId25"/>
    <p:sldId id="268" r:id="rId26"/>
    <p:sldId id="271" r:id="rId27"/>
    <p:sldId id="272" r:id="rId28"/>
  </p:sldIdLst>
  <p:sldSz cx="12192000" cy="6858000"/>
  <p:notesSz cx="6858000" cy="9144000"/>
  <p:embeddedFontLst>
    <p:embeddedFont>
      <p:font typeface="210 네버랜드 B" panose="02020603020101020101" pitchFamily="18" charset="-127"/>
      <p:regular r:id="rId30"/>
    </p:embeddedFont>
    <p:embeddedFont>
      <p:font typeface="210 네버랜드 R" panose="02020603020101020101" pitchFamily="18" charset="-127"/>
      <p:regular r:id="rId31"/>
    </p:embeddedFont>
    <p:embeddedFont>
      <p:font typeface="210 디딤고딕 030" panose="02020603020101020101" pitchFamily="18" charset="-127"/>
      <p:regular r:id="rId32"/>
    </p:embeddedFont>
    <p:embeddedFont>
      <p:font typeface="D2Coding" panose="020B0609020101020101" pitchFamily="49" charset="-127"/>
      <p:regular r:id="rId33"/>
      <p:bold r:id="rId34"/>
    </p:embeddedFont>
    <p:embeddedFont>
      <p:font typeface="Noto Sans KR Medium" panose="020B0600000000000000" pitchFamily="34" charset="-127"/>
      <p:regular r:id="rId35"/>
    </p:embeddedFont>
    <p:embeddedFont>
      <p:font typeface="Segoe UI Semibold" panose="020B0702040204020203" pitchFamily="34" charset="0"/>
      <p:bold r:id="rId36"/>
      <p:boldItalic r:id="rId37"/>
    </p:embeddedFont>
    <p:embeddedFont>
      <p:font typeface="tvN 즐거운이야기 Bold" panose="02020603020101020101" pitchFamily="18" charset="-127"/>
      <p:regular r:id="rId38"/>
    </p:embeddedFont>
    <p:embeddedFont>
      <p:font typeface="맑은 고딕" panose="020B0503020000020004" pitchFamily="50" charset="-127"/>
      <p:regular r:id="rId39"/>
      <p:bold r:id="rId40"/>
    </p:embeddedFont>
    <p:embeddedFont>
      <p:font typeface="스웨거 TTF" panose="020B0600000101010101" pitchFamily="50" charset="-127"/>
      <p:regular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7CF"/>
    <a:srgbClr val="E6CBF5"/>
    <a:srgbClr val="F8CBAD"/>
    <a:srgbClr val="FFFFFF"/>
    <a:srgbClr val="E654CA"/>
    <a:srgbClr val="C275F1"/>
    <a:srgbClr val="9B80E0"/>
    <a:srgbClr val="7650D4"/>
    <a:srgbClr val="B48D01"/>
    <a:srgbClr val="2A2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5480" autoAdjust="0"/>
  </p:normalViewPr>
  <p:slideViewPr>
    <p:cSldViewPr snapToGrid="0">
      <p:cViewPr varScale="1">
        <p:scale>
          <a:sx n="98" d="100"/>
          <a:sy n="98" d="100"/>
        </p:scale>
        <p:origin x="46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eg>
</file>

<file path=ppt/media/image20.jpeg>
</file>

<file path=ppt/media/image21.png>
</file>

<file path=ppt/media/image22.jp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eg>
</file>

<file path=ppt/media/image40.jp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CD541-4409-4B45-B32B-21E09997A391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89A2D1-0D9A-466F-9CEE-05C36706B6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310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옛말에 장인은 도구를 탓하지 않는다고 하였으나 현대에 들어 도구를 사용함으로써 보다 쉽고 보다 편리하고 보다 건강하게 생활을 할 수 있게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9A2D1-0D9A-466F-9CEE-05C36706B66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927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이와 같이 사용자의 건강과 편리함을 위해 만들어진 도구들을 볼 수 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9A2D1-0D9A-466F-9CEE-05C36706B66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431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저희는 개발자들을 위해 편리한물건들을 보다 쉽게 알 수 있는게 정보를 공유하는 사이트를 만들고자 하였습니다</a:t>
            </a:r>
            <a:r>
              <a:rPr lang="en-US" altLang="ko-KR" dirty="0"/>
              <a:t>. </a:t>
            </a:r>
            <a:r>
              <a:rPr lang="ko-KR" altLang="en-US" dirty="0"/>
              <a:t>또한 개발자들에게 필요한 팁들을 줄 수 </a:t>
            </a:r>
            <a:r>
              <a:rPr lang="ko-KR" altLang="en-US" dirty="0" err="1"/>
              <a:t>있</a:t>
            </a:r>
            <a:r>
              <a:rPr lang="ko-KR" altLang="en-US" dirty="0"/>
              <a:t> 수 있는 게시판도 만들어 개발자가 도움이 되는 사이트를 만들고자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9A2D1-0D9A-466F-9CEE-05C36706B66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627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9A2D1-0D9A-466F-9CEE-05C36706B66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173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89A2D1-0D9A-466F-9CEE-05C36706B66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496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49963-30C0-4AEE-BEAE-5C55C8FC8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08CB148-6B7B-43C2-8B58-4F07D6447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F100CC-A95B-4F55-B06B-560CDF80A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DBD0EC-9CB2-454D-9F86-FEB59201C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83DB8E-F1FD-4E79-817F-5A3AE2CB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106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E0088-01A1-42B7-8B51-B046897EE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F00475-06D2-4252-9A76-6EA3FD1CDD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58BA7E-B8B7-4E3E-80E7-69033578A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AD4068-28CF-48C0-BCC5-644D627C7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71E54C-E68D-49EB-9F5F-99D18938C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139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E66B389-F311-4A88-B11E-9F20A35787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231CD7-4F40-4194-9045-505CA22C3C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0EE29B-376F-42D2-81A1-BB8CF3201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288667-D5C1-4B9D-AD30-3E9201022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9DE20F-383C-4D1E-B58B-4F4B57214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997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28252-4989-42D3-B998-874462A59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ADAAFD-8B87-4BCE-876D-63CB6F668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3952C-FA3A-4A16-B448-3B218BC5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B0D03E-6A51-4782-A6C6-8E313CD07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C667FA-1D8F-40B2-A869-ABC32D8A2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041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2AA576-F73F-4771-B540-F4E1E37F0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3C7DB6-0553-481F-9D8C-0A2EE876A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7A4A2D-9AAF-40B3-A5C0-9EFF525D1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8513AA-0726-42A4-ADD4-E9784CDCE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F8B8DF-7CCE-4AF5-BD2C-367238D68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0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208066-D46D-4C34-A0E9-C5AE46ABC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AF95FA-5E94-4862-BE33-1626DB6E6E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CDE6A7-61B6-44DE-BF65-646075769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7CA408-EA25-483F-8A51-2CC516DAA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EDE80D-263D-4CB4-85DB-C04B4771F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BC582F-78E3-4F56-8F8F-2B67DC8DC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569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138083-ED99-49F5-9851-1AA29596B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9515AD-63FE-4E8D-8328-157844DD6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F6366E-5538-4EA0-A076-8D5E8C2C7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597856-3063-4BE7-A4EE-E8ED352C53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33339AE-BC0A-4AEA-8921-9A84B5463C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241B00A-6E5E-4AF9-86B6-9B7F6B858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F9E51E-6AAC-4B55-94FC-6906ED56C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AF6AF27-240F-4434-89F4-32126961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78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DF0BF8-38B5-4A2F-BE10-EBC6AC1EC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265F59-7135-4A31-AB04-38EBF663D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7C2289A-21B5-43ED-BB29-D7E81D03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0E1FDD-B5EF-4650-AEB3-82A58DFEF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470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DA3B636-E0E2-4078-8F66-DB5E17BE4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811E64-F6B5-4D30-83A2-90175E215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893E53-4EEB-4E02-B459-C3585B359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23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25AEE-376A-4DCA-BC76-2B5CF185A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D857B3-F2E0-4189-AD17-0DCF053FF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30EFD1-1212-4F36-A5EC-63CDC2288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A69A45-E0A6-435F-98A6-A633BFECB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77B695-212B-41F6-B64E-FAABE8B79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1E9DFA-432D-4588-9AD8-1A70F926C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763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9E539C-D0AE-4C2E-80E9-9C646DCF1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4B7392-E9B0-4E43-BE19-EAE52C0171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812CF5-F86A-4679-8867-BB80D7C3D9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0155A0-057E-4A48-AACA-24245D759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A03B0D-77A3-435F-BBD5-396C68E9A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6E3CFD-08F6-4FCF-99EA-FF80E1B2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334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92E783-CBB1-4B23-8B36-6403CA028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DDA280-95E4-4B09-8885-74D651F53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DEA5DF-CDD0-400E-9EF3-1E3BFA735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BFF26-7EFA-4712-AC76-4A3541E0418A}" type="datetimeFigureOut">
              <a:rPr lang="ko-KR" altLang="en-US" smtClean="0"/>
              <a:t>2021-05-27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A663F1-19C1-4AB0-B310-045188141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6D604F-17C6-456F-805E-1156DC53E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5FFEA-0A3A-475E-B672-E02B2B0A4D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76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12" Type="http://schemas.openxmlformats.org/officeDocument/2006/relationships/image" Target="../media/image29.jpe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jpg"/><Relationship Id="rId15" Type="http://schemas.openxmlformats.org/officeDocument/2006/relationships/image" Target="../media/image3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1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jpg"/><Relationship Id="rId3" Type="http://schemas.openxmlformats.org/officeDocument/2006/relationships/image" Target="../media/image35.jpg"/><Relationship Id="rId7" Type="http://schemas.openxmlformats.org/officeDocument/2006/relationships/image" Target="../media/image39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jpg"/><Relationship Id="rId5" Type="http://schemas.openxmlformats.org/officeDocument/2006/relationships/image" Target="../media/image37.jpg"/><Relationship Id="rId4" Type="http://schemas.openxmlformats.org/officeDocument/2006/relationships/image" Target="../media/image3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68C91E5-6732-43BE-9189-F362C4C28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DEE9B53-081F-4E3A-8C32-64B11FF908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bg1"/>
              </a:solidFill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89FCD3-123D-460C-9A5C-BD03D531D54D}"/>
              </a:ext>
            </a:extLst>
          </p:cNvPr>
          <p:cNvSpPr txBox="1"/>
          <p:nvPr/>
        </p:nvSpPr>
        <p:spPr>
          <a:xfrm>
            <a:off x="8463437" y="4536995"/>
            <a:ext cx="31123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300" dirty="0" err="1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김도우</a:t>
            </a:r>
            <a:r>
              <a:rPr lang="ko-KR" altLang="en-US" sz="1200" spc="3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  </a:t>
            </a:r>
            <a:r>
              <a:rPr lang="ko-KR" altLang="en-US" sz="1200" spc="300" dirty="0" err="1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이도영</a:t>
            </a:r>
            <a:r>
              <a:rPr lang="ko-KR" altLang="en-US" sz="1200" spc="3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  이승연  임현진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176F19-C474-47AE-89D4-546134A2F852}"/>
              </a:ext>
            </a:extLst>
          </p:cNvPr>
          <p:cNvSpPr txBox="1"/>
          <p:nvPr/>
        </p:nvSpPr>
        <p:spPr>
          <a:xfrm>
            <a:off x="4271106" y="3346476"/>
            <a:ext cx="2046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 err="1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나는야개발자</a:t>
            </a:r>
            <a:r>
              <a:rPr lang="ko-KR" altLang="en-US" sz="1600" spc="-15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 조</a:t>
            </a:r>
            <a:endParaRPr lang="en-US" altLang="ko-KR" sz="1600" spc="-150" dirty="0">
              <a:solidFill>
                <a:schemeClr val="bg1"/>
              </a:solidFill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6D4D3E-0E6C-417C-9978-B9A2E0E578D4}"/>
              </a:ext>
            </a:extLst>
          </p:cNvPr>
          <p:cNvSpPr txBox="1"/>
          <p:nvPr/>
        </p:nvSpPr>
        <p:spPr>
          <a:xfrm>
            <a:off x="4251650" y="3521332"/>
            <a:ext cx="7324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마음만은 </a:t>
            </a:r>
            <a:r>
              <a:rPr lang="en-US" altLang="ko-KR" sz="60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top</a:t>
            </a:r>
            <a:r>
              <a:rPr lang="ko-KR" altLang="en-US" sz="6000" dirty="0">
                <a:solidFill>
                  <a:schemeClr val="bg1"/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개발자</a:t>
            </a:r>
            <a:endParaRPr lang="en-US" altLang="ko-KR" sz="6000" dirty="0">
              <a:solidFill>
                <a:schemeClr val="bg1"/>
              </a:solidFill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5227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주요 기능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370F2D-252E-4EF0-BBE7-666C88317FD6}"/>
              </a:ext>
            </a:extLst>
          </p:cNvPr>
          <p:cNvSpPr txBox="1"/>
          <p:nvPr/>
        </p:nvSpPr>
        <p:spPr>
          <a:xfrm>
            <a:off x="1086369" y="1695423"/>
            <a:ext cx="72113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Include</a:t>
            </a:r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를 활용한 </a:t>
            </a:r>
            <a:r>
              <a:rPr lang="en-US" altLang="ko-KR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Header, Footer</a:t>
            </a:r>
            <a:endParaRPr lang="ko-KR" altLang="en-US" sz="2800" dirty="0"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B5083CC3-B7FA-41B9-80FC-846948F4B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530" y="2471537"/>
            <a:ext cx="6906629" cy="412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656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주요 기능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2F56EA7-DAC0-4DAD-9CCE-77EDCE7BA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639" y="2866076"/>
            <a:ext cx="7211325" cy="376473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1255963-5245-486A-99E4-425833791CF3}"/>
              </a:ext>
            </a:extLst>
          </p:cNvPr>
          <p:cNvSpPr txBox="1"/>
          <p:nvPr/>
        </p:nvSpPr>
        <p:spPr>
          <a:xfrm>
            <a:off x="1086369" y="1695423"/>
            <a:ext cx="72210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이미지 </a:t>
            </a:r>
            <a:r>
              <a:rPr lang="ko-KR" altLang="en-US" sz="2800" dirty="0" err="1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크기별</a:t>
            </a:r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 배치한 이미지 게시판 및 </a:t>
            </a:r>
            <a:endParaRPr lang="en-US" altLang="ko-KR" sz="2800" dirty="0"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  <a:p>
            <a:r>
              <a:rPr lang="en-US" altLang="ko-KR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JS</a:t>
            </a:r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활용한 스크롤</a:t>
            </a:r>
          </a:p>
        </p:txBody>
      </p:sp>
    </p:spTree>
    <p:extLst>
      <p:ext uri="{BB962C8B-B14F-4D97-AF65-F5344CB8AC3E}">
        <p14:creationId xmlns:p14="http://schemas.microsoft.com/office/powerpoint/2010/main" val="321871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주요 기능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FEE37BF-A4BD-4CAD-B565-EA41AA528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974" y="2638759"/>
            <a:ext cx="5226587" cy="66987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2C16A653-58C4-4885-9C7F-56B3A21C29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033" y="3505344"/>
            <a:ext cx="3636009" cy="268144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925C274-A631-42B1-846C-0B757F86E0A0}"/>
              </a:ext>
            </a:extLst>
          </p:cNvPr>
          <p:cNvSpPr txBox="1"/>
          <p:nvPr/>
        </p:nvSpPr>
        <p:spPr>
          <a:xfrm>
            <a:off x="1086369" y="1695423"/>
            <a:ext cx="78922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버튼활용한 카테고리별 분류 및 뷰 포인트활용</a:t>
            </a:r>
          </a:p>
        </p:txBody>
      </p:sp>
    </p:spTree>
    <p:extLst>
      <p:ext uri="{BB962C8B-B14F-4D97-AF65-F5344CB8AC3E}">
        <p14:creationId xmlns:p14="http://schemas.microsoft.com/office/powerpoint/2010/main" val="3913565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주요 기능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6EB3D5C6-B68B-4E9C-A44E-1BA227ED1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515" y="1805657"/>
            <a:ext cx="3484801" cy="445927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EA18FA4-0D8C-4BF4-8F0B-AD1B770B981C}"/>
              </a:ext>
            </a:extLst>
          </p:cNvPr>
          <p:cNvSpPr txBox="1"/>
          <p:nvPr/>
        </p:nvSpPr>
        <p:spPr>
          <a:xfrm>
            <a:off x="1086369" y="1695423"/>
            <a:ext cx="78922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이미지 자료 올리기</a:t>
            </a:r>
          </a:p>
        </p:txBody>
      </p:sp>
    </p:spTree>
    <p:extLst>
      <p:ext uri="{BB962C8B-B14F-4D97-AF65-F5344CB8AC3E}">
        <p14:creationId xmlns:p14="http://schemas.microsoft.com/office/powerpoint/2010/main" val="3048771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주요 기능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E89A53-E057-4276-8742-F7C5FDC8149C}"/>
              </a:ext>
            </a:extLst>
          </p:cNvPr>
          <p:cNvSpPr txBox="1"/>
          <p:nvPr/>
        </p:nvSpPr>
        <p:spPr>
          <a:xfrm>
            <a:off x="1086369" y="1695423"/>
            <a:ext cx="50096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댓글 기능 및 페이지 나누기 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293657D-6563-45FB-9BD6-B4D5BD2E4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165" y="3295238"/>
            <a:ext cx="9817782" cy="253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34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주요 기능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3FC18F74-166B-411F-AB31-1D98ABA55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981" y="2661121"/>
            <a:ext cx="3522037" cy="395647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2A4F4782-EFB5-428B-95B6-19DFFA1BB0CA}"/>
              </a:ext>
            </a:extLst>
          </p:cNvPr>
          <p:cNvSpPr txBox="1"/>
          <p:nvPr/>
        </p:nvSpPr>
        <p:spPr>
          <a:xfrm>
            <a:off x="1086369" y="1695423"/>
            <a:ext cx="74350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In</a:t>
            </a:r>
            <a:r>
              <a:rPr lang="ko-KR" altLang="en-US" sz="280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★</a:t>
            </a:r>
            <a:r>
              <a:rPr lang="en-US" altLang="ko-KR" sz="280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gram  </a:t>
            </a:r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스타일의 </a:t>
            </a:r>
            <a:r>
              <a:rPr lang="en-US" altLang="ko-KR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My Page</a:t>
            </a:r>
            <a:endParaRPr lang="ko-KR" altLang="en-US" sz="2800" dirty="0"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530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일정</a:t>
              </a: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및 역할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rgbClr val="FFD7CF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graphicFrame>
        <p:nvGraphicFramePr>
          <p:cNvPr id="20" name="표 2">
            <a:extLst>
              <a:ext uri="{FF2B5EF4-FFF2-40B4-BE49-F238E27FC236}">
                <a16:creationId xmlns:a16="http://schemas.microsoft.com/office/drawing/2014/main" id="{EAE10060-591C-44C1-B778-730F76B96E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918695"/>
              </p:ext>
            </p:extLst>
          </p:nvPr>
        </p:nvGraphicFramePr>
        <p:xfrm>
          <a:off x="499846" y="1945785"/>
          <a:ext cx="11192307" cy="43431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8901">
                  <a:extLst>
                    <a:ext uri="{9D8B030D-6E8A-4147-A177-3AD203B41FA5}">
                      <a16:colId xmlns:a16="http://schemas.microsoft.com/office/drawing/2014/main" val="1596583051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1007415912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2316076992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3433100741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4269223268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2235880863"/>
                    </a:ext>
                  </a:extLst>
                </a:gridCol>
                <a:gridCol w="1598901">
                  <a:extLst>
                    <a:ext uri="{9D8B030D-6E8A-4147-A177-3AD203B41FA5}">
                      <a16:colId xmlns:a16="http://schemas.microsoft.com/office/drawing/2014/main" val="2938301863"/>
                    </a:ext>
                  </a:extLst>
                </a:gridCol>
              </a:tblGrid>
              <a:tr h="14477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5/9</a:t>
                      </a:r>
                      <a:endParaRPr lang="ko-KR" altLang="en-US" sz="1600" dirty="0">
                        <a:solidFill>
                          <a:srgbClr val="FF0000"/>
                        </a:solidFill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10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11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12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13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14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15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576802"/>
                  </a:ext>
                </a:extLst>
              </a:tr>
              <a:tr h="14477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16</a:t>
                      </a:r>
                      <a:endParaRPr lang="ko-KR" altLang="en-US" sz="1600" dirty="0">
                        <a:solidFill>
                          <a:srgbClr val="FF0000"/>
                        </a:solidFill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17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18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19</a:t>
                      </a:r>
                      <a:endParaRPr lang="ko-KR" altLang="en-US" sz="1600" dirty="0">
                        <a:solidFill>
                          <a:srgbClr val="FF0000"/>
                        </a:solidFill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20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21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22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27102"/>
                  </a:ext>
                </a:extLst>
              </a:tr>
              <a:tr h="14477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rgbClr val="FF0000"/>
                          </a:solidFill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23</a:t>
                      </a:r>
                      <a:endParaRPr lang="ko-KR" altLang="en-US" sz="1600" dirty="0">
                        <a:solidFill>
                          <a:srgbClr val="FF0000"/>
                        </a:solidFill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24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25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26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27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28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210 디딤고딕 030" panose="02020603020101020101" pitchFamily="18" charset="-127"/>
                          <a:ea typeface="210 디딤고딕 030" panose="02020603020101020101" pitchFamily="18" charset="-127"/>
                        </a:rPr>
                        <a:t>29</a:t>
                      </a:r>
                      <a:endParaRPr lang="ko-KR" altLang="en-US" sz="1600" dirty="0">
                        <a:latin typeface="210 디딤고딕 030" panose="02020603020101020101" pitchFamily="18" charset="-127"/>
                        <a:ea typeface="210 디딤고딕 0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701978"/>
                  </a:ext>
                </a:extLst>
              </a:tr>
            </a:tbl>
          </a:graphicData>
        </a:graphic>
      </p:graphicFrame>
      <p:sp>
        <p:nvSpPr>
          <p:cNvPr id="24" name="직사각형 23">
            <a:extLst>
              <a:ext uri="{FF2B5EF4-FFF2-40B4-BE49-F238E27FC236}">
                <a16:creationId xmlns:a16="http://schemas.microsoft.com/office/drawing/2014/main" id="{1D618F2C-FE86-45D0-A172-4A7E4C06C88E}"/>
              </a:ext>
            </a:extLst>
          </p:cNvPr>
          <p:cNvSpPr/>
          <p:nvPr/>
        </p:nvSpPr>
        <p:spPr>
          <a:xfrm>
            <a:off x="2080107" y="4019191"/>
            <a:ext cx="3204016" cy="299971"/>
          </a:xfrm>
          <a:prstGeom prst="rect">
            <a:avLst/>
          </a:prstGeom>
          <a:solidFill>
            <a:srgbClr val="00B05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개발작업 </a:t>
            </a:r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5/14~5/25</a:t>
            </a:r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17E54DB-6986-4A2C-8517-271C3E9B5F68}"/>
              </a:ext>
            </a:extLst>
          </p:cNvPr>
          <p:cNvSpPr/>
          <p:nvPr/>
        </p:nvSpPr>
        <p:spPr>
          <a:xfrm>
            <a:off x="2050563" y="5608442"/>
            <a:ext cx="4821955" cy="299971"/>
          </a:xfrm>
          <a:prstGeom prst="rect">
            <a:avLst/>
          </a:prstGeom>
          <a:solidFill>
            <a:schemeClr val="accent2">
              <a:lumMod val="40000"/>
              <a:lumOff val="6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     </a:t>
            </a:r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			</a:t>
            </a:r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	         </a:t>
            </a:r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테스트 및 발표준비 </a:t>
            </a:r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5/25~5/27</a:t>
            </a:r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				</a:t>
            </a:r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052B044F-34BB-4712-A770-0162DA71A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63" y="4603371"/>
            <a:ext cx="667267" cy="667267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FF2DFB23-A240-4773-B83B-42194A63187F}"/>
              </a:ext>
            </a:extLst>
          </p:cNvPr>
          <p:cNvSpPr/>
          <p:nvPr/>
        </p:nvSpPr>
        <p:spPr>
          <a:xfrm>
            <a:off x="6872518" y="5208958"/>
            <a:ext cx="1615620" cy="299971"/>
          </a:xfrm>
          <a:prstGeom prst="rect">
            <a:avLst/>
          </a:prstGeom>
          <a:solidFill>
            <a:schemeClr val="accent4">
              <a:lumMod val="40000"/>
              <a:lumOff val="6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발표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74AFFE9-E5AC-407C-AF13-1981A9B4B57D}"/>
              </a:ext>
            </a:extLst>
          </p:cNvPr>
          <p:cNvSpPr/>
          <p:nvPr/>
        </p:nvSpPr>
        <p:spPr>
          <a:xfrm>
            <a:off x="5293627" y="2661324"/>
            <a:ext cx="3204015" cy="299971"/>
          </a:xfrm>
          <a:prstGeom prst="rect">
            <a:avLst/>
          </a:prstGeom>
          <a:solidFill>
            <a:srgbClr val="00B0F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5/12~5/13 R&amp;D</a:t>
            </a:r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608B77F-4E5A-4244-935F-0CC920BB80E5}"/>
              </a:ext>
            </a:extLst>
          </p:cNvPr>
          <p:cNvSpPr/>
          <p:nvPr/>
        </p:nvSpPr>
        <p:spPr>
          <a:xfrm>
            <a:off x="3682114" y="2297803"/>
            <a:ext cx="4806024" cy="299971"/>
          </a:xfrm>
          <a:prstGeom prst="rect">
            <a:avLst/>
          </a:prstGeom>
          <a:solidFill>
            <a:srgbClr val="7030A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5/11~5/12</a:t>
            </a:r>
            <a:r>
              <a:rPr lang="ko-KR" altLang="en-US" dirty="0">
                <a:solidFill>
                  <a:schemeClr val="tx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설계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41C8582-9BAD-43F8-84BA-C90B13A6EE16}"/>
              </a:ext>
            </a:extLst>
          </p:cNvPr>
          <p:cNvSpPr/>
          <p:nvPr/>
        </p:nvSpPr>
        <p:spPr>
          <a:xfrm>
            <a:off x="6872518" y="3032098"/>
            <a:ext cx="3250248" cy="294661"/>
          </a:xfrm>
          <a:prstGeom prst="rect">
            <a:avLst/>
          </a:prstGeom>
          <a:solidFill>
            <a:srgbClr val="00B05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585DCF7-A9B0-4C5E-AF7D-0BC4B3CB72D1}"/>
              </a:ext>
            </a:extLst>
          </p:cNvPr>
          <p:cNvSpPr/>
          <p:nvPr/>
        </p:nvSpPr>
        <p:spPr>
          <a:xfrm>
            <a:off x="6886130" y="4016720"/>
            <a:ext cx="3225763" cy="299971"/>
          </a:xfrm>
          <a:prstGeom prst="rect">
            <a:avLst/>
          </a:prstGeom>
          <a:solidFill>
            <a:srgbClr val="00B05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0F9CAA-7985-4FC8-9B03-E92CF66E7F9C}"/>
              </a:ext>
            </a:extLst>
          </p:cNvPr>
          <p:cNvSpPr txBox="1"/>
          <p:nvPr/>
        </p:nvSpPr>
        <p:spPr>
          <a:xfrm>
            <a:off x="10592326" y="2476658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D79964-1CA8-4EC9-AB32-39A5B9720CB0}"/>
              </a:ext>
            </a:extLst>
          </p:cNvPr>
          <p:cNvSpPr txBox="1"/>
          <p:nvPr/>
        </p:nvSpPr>
        <p:spPr>
          <a:xfrm>
            <a:off x="5722812" y="3982039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FA76674-5E94-4A5C-BB03-2E72BFB5C04E}"/>
              </a:ext>
            </a:extLst>
          </p:cNvPr>
          <p:cNvSpPr txBox="1"/>
          <p:nvPr/>
        </p:nvSpPr>
        <p:spPr>
          <a:xfrm>
            <a:off x="10592327" y="3920585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BF6AD9-6D38-49E8-8B70-99DB52E9696F}"/>
              </a:ext>
            </a:extLst>
          </p:cNvPr>
          <p:cNvSpPr txBox="1"/>
          <p:nvPr/>
        </p:nvSpPr>
        <p:spPr>
          <a:xfrm>
            <a:off x="907750" y="3932675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40635BC-9283-4D0D-8730-CB4EB99549EA}"/>
              </a:ext>
            </a:extLst>
          </p:cNvPr>
          <p:cNvSpPr txBox="1"/>
          <p:nvPr/>
        </p:nvSpPr>
        <p:spPr>
          <a:xfrm>
            <a:off x="866173" y="5506291"/>
            <a:ext cx="67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휴일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221A6B2-6A8E-42A5-BEC1-089780062C7E}"/>
              </a:ext>
            </a:extLst>
          </p:cNvPr>
          <p:cNvSpPr/>
          <p:nvPr/>
        </p:nvSpPr>
        <p:spPr>
          <a:xfrm>
            <a:off x="2093721" y="5203535"/>
            <a:ext cx="1615620" cy="299971"/>
          </a:xfrm>
          <a:prstGeom prst="rect">
            <a:avLst/>
          </a:prstGeom>
          <a:solidFill>
            <a:srgbClr val="00B05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6083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일정</a:t>
              </a: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</a:t>
              </a: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및 역할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rgbClr val="FFD7CF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EAD6CDA-7C05-4600-9FEC-A4293AA855E3}"/>
              </a:ext>
            </a:extLst>
          </p:cNvPr>
          <p:cNvSpPr txBox="1"/>
          <p:nvPr/>
        </p:nvSpPr>
        <p:spPr>
          <a:xfrm>
            <a:off x="2234235" y="2133180"/>
            <a:ext cx="14817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 err="1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김도우</a:t>
            </a:r>
            <a:endParaRPr lang="ko-KR" altLang="en-US" sz="2800" dirty="0"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8922435-DCD3-4C4D-8C47-2C48BC47D258}"/>
              </a:ext>
            </a:extLst>
          </p:cNvPr>
          <p:cNvSpPr txBox="1"/>
          <p:nvPr/>
        </p:nvSpPr>
        <p:spPr>
          <a:xfrm>
            <a:off x="2234235" y="4281137"/>
            <a:ext cx="14817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이승현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00B6027-FDB3-48D7-8EEA-6E2CE3C1FC98}"/>
              </a:ext>
            </a:extLst>
          </p:cNvPr>
          <p:cNvSpPr txBox="1"/>
          <p:nvPr/>
        </p:nvSpPr>
        <p:spPr>
          <a:xfrm>
            <a:off x="6880814" y="4281137"/>
            <a:ext cx="14817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임현진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DE366C1-D082-42D0-8123-68174F263969}"/>
              </a:ext>
            </a:extLst>
          </p:cNvPr>
          <p:cNvSpPr txBox="1"/>
          <p:nvPr/>
        </p:nvSpPr>
        <p:spPr>
          <a:xfrm>
            <a:off x="6880814" y="2133180"/>
            <a:ext cx="14817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 err="1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이도영</a:t>
            </a:r>
            <a:endParaRPr lang="ko-KR" altLang="en-US" sz="2800" dirty="0"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CC980CD-5466-49A7-9435-A0819DF5D9FF}"/>
              </a:ext>
            </a:extLst>
          </p:cNvPr>
          <p:cNvSpPr txBox="1"/>
          <p:nvPr/>
        </p:nvSpPr>
        <p:spPr>
          <a:xfrm>
            <a:off x="2234235" y="2609506"/>
            <a:ext cx="38617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첫화면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-</a:t>
            </a:r>
            <a:r>
              <a:rPr lang="ko-KR" altLang="en-US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로그인페이지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회원가입 </a:t>
            </a:r>
            <a:r>
              <a:rPr lang="en-US" altLang="ko-KR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Email,PW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찾기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Header / Footer </a:t>
            </a:r>
          </a:p>
          <a:p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API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로그인 및 주소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/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기부페이지</a:t>
            </a:r>
            <a:endParaRPr lang="en-US" altLang="ko-KR" dirty="0">
              <a:solidFill>
                <a:srgbClr val="4C4D4E"/>
              </a:solidFill>
              <a:latin typeface="Segoe UI Semibold" panose="020B0702040204020203" pitchFamily="34" charset="0"/>
              <a:ea typeface="D2Coding" panose="020B0609020101020101" pitchFamily="49" charset="-127"/>
              <a:cs typeface="Segoe UI Semibold" panose="020B0702040204020203" pitchFamily="34" charset="0"/>
            </a:endParaRPr>
          </a:p>
          <a:p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개인정보취급방침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/ 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이용약관</a:t>
            </a:r>
            <a:endParaRPr lang="en-US" altLang="ko-KR" dirty="0">
              <a:solidFill>
                <a:srgbClr val="4C4D4E"/>
              </a:solidFill>
              <a:latin typeface="Segoe UI Semibold" panose="020B0702040204020203" pitchFamily="34" charset="0"/>
              <a:ea typeface="D2Coding" panose="020B0609020101020101" pitchFamily="49" charset="-127"/>
              <a:cs typeface="Segoe UI Semibold" panose="020B0702040204020203" pitchFamily="34" charset="0"/>
            </a:endParaRPr>
          </a:p>
          <a:p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UI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수정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/ PPT </a:t>
            </a:r>
          </a:p>
          <a:p>
            <a:endParaRPr lang="en-US" altLang="ko-KR" dirty="0">
              <a:solidFill>
                <a:srgbClr val="4C4D4E"/>
              </a:solidFill>
              <a:latin typeface="Segoe UI Semibold" panose="020B0702040204020203" pitchFamily="34" charset="0"/>
              <a:ea typeface="D2Coding" panose="020B0609020101020101" pitchFamily="49" charset="-127"/>
              <a:cs typeface="Segoe UI Semibold" panose="020B070204020402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7C2186C-E5BA-43D8-9D64-539574080FBB}"/>
              </a:ext>
            </a:extLst>
          </p:cNvPr>
          <p:cNvSpPr txBox="1"/>
          <p:nvPr/>
        </p:nvSpPr>
        <p:spPr>
          <a:xfrm>
            <a:off x="6880814" y="2609506"/>
            <a:ext cx="3962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첫화면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-</a:t>
            </a:r>
            <a:r>
              <a:rPr lang="ko-KR" altLang="en-US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로그인페이지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회원가입 </a:t>
            </a:r>
            <a:r>
              <a:rPr lang="en-US" altLang="ko-KR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Email,PW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찾기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Header / Footer </a:t>
            </a:r>
          </a:p>
          <a:p>
            <a:pPr algn="l"/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UI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수정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/ PPT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API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로그인 및 주소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999A7F7-967E-416E-8D33-2F7B3770EF31}"/>
              </a:ext>
            </a:extLst>
          </p:cNvPr>
          <p:cNvSpPr txBox="1"/>
          <p:nvPr/>
        </p:nvSpPr>
        <p:spPr>
          <a:xfrm>
            <a:off x="2234235" y="4818786"/>
            <a:ext cx="3962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첫화면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-</a:t>
            </a:r>
            <a:r>
              <a:rPr lang="ko-KR" altLang="en-US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로그인페이지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회원가입 </a:t>
            </a:r>
            <a:r>
              <a:rPr lang="en-US" altLang="ko-KR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Email,PW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찾기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Header / Footer </a:t>
            </a:r>
          </a:p>
          <a:p>
            <a:pPr algn="l"/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UI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수정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/ PPT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API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로그인 및 주소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DA58E0A-36EF-4DEE-8470-A140B00F093D}"/>
              </a:ext>
            </a:extLst>
          </p:cNvPr>
          <p:cNvSpPr txBox="1"/>
          <p:nvPr/>
        </p:nvSpPr>
        <p:spPr>
          <a:xfrm>
            <a:off x="6880814" y="4818786"/>
            <a:ext cx="3962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첫화면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-</a:t>
            </a:r>
            <a:r>
              <a:rPr lang="ko-KR" altLang="en-US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로그인페이지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회원가입 </a:t>
            </a:r>
            <a:r>
              <a:rPr lang="en-US" altLang="ko-KR" dirty="0" err="1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Email,PW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찾기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Header / Footer </a:t>
            </a:r>
          </a:p>
          <a:p>
            <a:pPr algn="l"/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UI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수정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/ PPT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/ API</a:t>
            </a:r>
            <a:r>
              <a:rPr lang="ko-KR" altLang="en-US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로그인 및 주소</a:t>
            </a:r>
            <a:r>
              <a:rPr lang="en-US" altLang="ko-KR" dirty="0">
                <a:solidFill>
                  <a:srgbClr val="4C4D4E"/>
                </a:solidFill>
                <a:latin typeface="Segoe UI Semibold" panose="020B0702040204020203" pitchFamily="34" charset="0"/>
                <a:ea typeface="D2Coding" panose="020B0609020101020101" pitchFamily="49" charset="-127"/>
                <a:cs typeface="Segoe UI Semibold" panose="020B07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2120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42491"/>
            <a:ext cx="11645900" cy="6537196"/>
            <a:chOff x="304800" y="320804"/>
            <a:chExt cx="11645900" cy="6537196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20804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개발환경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rgbClr val="E6CBF5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5122" name="Picture 2" descr="how to make a website with javascript">
            <a:extLst>
              <a:ext uri="{FF2B5EF4-FFF2-40B4-BE49-F238E27FC236}">
                <a16:creationId xmlns:a16="http://schemas.microsoft.com/office/drawing/2014/main" id="{D4846A85-4C97-42C2-93D0-998421D212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7" t="17261" r="66145" b="21650"/>
          <a:stretch/>
        </p:blipFill>
        <p:spPr bwMode="auto">
          <a:xfrm>
            <a:off x="825004" y="3611089"/>
            <a:ext cx="968917" cy="1382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ow to make a website with javascript">
            <a:extLst>
              <a:ext uri="{FF2B5EF4-FFF2-40B4-BE49-F238E27FC236}">
                <a16:creationId xmlns:a16="http://schemas.microsoft.com/office/drawing/2014/main" id="{F10D173D-257B-447C-829E-ED1EC07123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97" t="21907" r="5955" b="17004"/>
          <a:stretch/>
        </p:blipFill>
        <p:spPr bwMode="auto">
          <a:xfrm>
            <a:off x="2649790" y="1950160"/>
            <a:ext cx="775139" cy="1106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how to make a website with javascript">
            <a:extLst>
              <a:ext uri="{FF2B5EF4-FFF2-40B4-BE49-F238E27FC236}">
                <a16:creationId xmlns:a16="http://schemas.microsoft.com/office/drawing/2014/main" id="{FBDD425A-6CDC-455B-A317-462E8D9A0B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54" t="22348" r="35987" b="17179"/>
          <a:stretch/>
        </p:blipFill>
        <p:spPr bwMode="auto">
          <a:xfrm>
            <a:off x="1867532" y="3740500"/>
            <a:ext cx="968917" cy="138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009AE7AD-2D47-4B25-A70F-539CBA7BD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984" y="3915018"/>
            <a:ext cx="1659840" cy="405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006EBFC-D527-477A-BF4C-C2538D75E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25" y="5812176"/>
            <a:ext cx="2252848" cy="586843"/>
          </a:xfrm>
          <a:prstGeom prst="rect">
            <a:avLst/>
          </a:prstGeom>
        </p:spPr>
      </p:pic>
      <p:pic>
        <p:nvPicPr>
          <p:cNvPr id="28" name="Picture 2" descr="Java]Java String 사용시 주의점 · Ryulth">
            <a:extLst>
              <a:ext uri="{FF2B5EF4-FFF2-40B4-BE49-F238E27FC236}">
                <a16:creationId xmlns:a16="http://schemas.microsoft.com/office/drawing/2014/main" id="{CD3BC973-4A4F-45C9-854D-1E04A0549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325" y="2002917"/>
            <a:ext cx="1392129" cy="779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AWS Toolkit for Eclipse">
            <a:extLst>
              <a:ext uri="{FF2B5EF4-FFF2-40B4-BE49-F238E27FC236}">
                <a16:creationId xmlns:a16="http://schemas.microsoft.com/office/drawing/2014/main" id="{E559382E-3BC6-43FA-BB68-34CD8E77B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045" y="1752846"/>
            <a:ext cx="1225109" cy="918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DATABASE] MySQL이란 + 명령어">
            <a:extLst>
              <a:ext uri="{FF2B5EF4-FFF2-40B4-BE49-F238E27FC236}">
                <a16:creationId xmlns:a16="http://schemas.microsoft.com/office/drawing/2014/main" id="{6C726317-E309-48E3-837B-DA993C88A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6180" y="3860917"/>
            <a:ext cx="1385237" cy="716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post-thumbnail">
            <a:extLst>
              <a:ext uri="{FF2B5EF4-FFF2-40B4-BE49-F238E27FC236}">
                <a16:creationId xmlns:a16="http://schemas.microsoft.com/office/drawing/2014/main" id="{377E4459-D89F-40DD-932C-82B7F4E6A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784" y="1721832"/>
            <a:ext cx="2352204" cy="98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C5A6B113-1F2B-4587-BC18-352BC565A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9248" y="5558569"/>
            <a:ext cx="2039834" cy="520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7D7B0779-1EC6-4BD8-B86F-1C6E9597F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772" y="3782869"/>
            <a:ext cx="1143940" cy="548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E35729-10BC-475D-B4D6-9132C38698F4}"/>
              </a:ext>
            </a:extLst>
          </p:cNvPr>
          <p:cNvSpPr txBox="1"/>
          <p:nvPr/>
        </p:nvSpPr>
        <p:spPr>
          <a:xfrm>
            <a:off x="822700" y="1527241"/>
            <a:ext cx="484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solidFill>
                  <a:srgbClr val="212529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Programming Language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D851994-B1A6-4B9F-86B9-B11E265D713F}"/>
              </a:ext>
            </a:extLst>
          </p:cNvPr>
          <p:cNvSpPr txBox="1"/>
          <p:nvPr/>
        </p:nvSpPr>
        <p:spPr>
          <a:xfrm>
            <a:off x="6839248" y="1364178"/>
            <a:ext cx="1138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네버랜드 B" panose="02020603020101020101" pitchFamily="18" charset="-127"/>
                <a:ea typeface="210 네버랜드 B" panose="02020603020101020101" pitchFamily="18" charset="-127"/>
              </a:rPr>
              <a:t>IDE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07EE739-C068-4DC8-8402-5DEA5D71228C}"/>
              </a:ext>
            </a:extLst>
          </p:cNvPr>
          <p:cNvSpPr txBox="1"/>
          <p:nvPr/>
        </p:nvSpPr>
        <p:spPr>
          <a:xfrm>
            <a:off x="6839248" y="3424027"/>
            <a:ext cx="1138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네버랜드 B" panose="02020603020101020101" pitchFamily="18" charset="-127"/>
                <a:ea typeface="210 네버랜드 B" panose="02020603020101020101" pitchFamily="18" charset="-127"/>
              </a:rPr>
              <a:t>DB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76EAD8-2BC6-4C5D-8060-2555DF8BBFF9}"/>
              </a:ext>
            </a:extLst>
          </p:cNvPr>
          <p:cNvSpPr txBox="1"/>
          <p:nvPr/>
        </p:nvSpPr>
        <p:spPr>
          <a:xfrm>
            <a:off x="6839248" y="5117845"/>
            <a:ext cx="189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210 네버랜드 B" panose="02020603020101020101" pitchFamily="18" charset="-127"/>
                <a:ea typeface="210 네버랜드 B" panose="02020603020101020101" pitchFamily="18" charset="-127"/>
              </a:rPr>
              <a:t>협업툴</a:t>
            </a:r>
            <a:endParaRPr lang="en-US" altLang="ko-KR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pic>
        <p:nvPicPr>
          <p:cNvPr id="11266" name="Picture 2" descr="Miro - Productivity Tools Review">
            <a:extLst>
              <a:ext uri="{FF2B5EF4-FFF2-40B4-BE49-F238E27FC236}">
                <a16:creationId xmlns:a16="http://schemas.microsoft.com/office/drawing/2014/main" id="{CB179618-887E-4187-B6C2-7881A5A440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97" b="35246"/>
          <a:stretch/>
        </p:blipFill>
        <p:spPr bwMode="auto">
          <a:xfrm>
            <a:off x="9041018" y="5430816"/>
            <a:ext cx="2322029" cy="721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JSP😇">
            <a:extLst>
              <a:ext uri="{FF2B5EF4-FFF2-40B4-BE49-F238E27FC236}">
                <a16:creationId xmlns:a16="http://schemas.microsoft.com/office/drawing/2014/main" id="{5CA9954D-9E24-439E-9C78-8B8AB3B6C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5447" y="2036728"/>
            <a:ext cx="881974" cy="88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F5759198-31FE-4E4D-827B-CF70DB58448B}"/>
              </a:ext>
            </a:extLst>
          </p:cNvPr>
          <p:cNvSpPr txBox="1"/>
          <p:nvPr/>
        </p:nvSpPr>
        <p:spPr>
          <a:xfrm>
            <a:off x="3838758" y="3295990"/>
            <a:ext cx="189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solidFill>
                  <a:srgbClr val="000000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Framework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E69F49-2863-447A-A599-6FE067FD9359}"/>
              </a:ext>
            </a:extLst>
          </p:cNvPr>
          <p:cNvSpPr txBox="1"/>
          <p:nvPr/>
        </p:nvSpPr>
        <p:spPr>
          <a:xfrm>
            <a:off x="697309" y="3224778"/>
            <a:ext cx="484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solidFill>
                  <a:srgbClr val="212529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Mark-up Language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EBDC96-F6C4-4215-82E7-A1036F9A5EB8}"/>
              </a:ext>
            </a:extLst>
          </p:cNvPr>
          <p:cNvSpPr txBox="1"/>
          <p:nvPr/>
        </p:nvSpPr>
        <p:spPr>
          <a:xfrm>
            <a:off x="9211437" y="3426634"/>
            <a:ext cx="138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네버랜드 B" panose="02020603020101020101" pitchFamily="18" charset="-127"/>
                <a:ea typeface="210 네버랜드 B" panose="02020603020101020101" pitchFamily="18" charset="-127"/>
              </a:rPr>
              <a:t>SERVER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80DAE23-3C37-434D-850A-6AC680C62298}"/>
              </a:ext>
            </a:extLst>
          </p:cNvPr>
          <p:cNvSpPr txBox="1"/>
          <p:nvPr/>
        </p:nvSpPr>
        <p:spPr>
          <a:xfrm>
            <a:off x="7365278" y="2734392"/>
            <a:ext cx="15138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Eclipse</a:t>
            </a:r>
          </a:p>
          <a:p>
            <a:pPr algn="l"/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2021-03 EE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A176DCE-1EE4-4FA3-A7BE-EF5630C3AC38}"/>
              </a:ext>
            </a:extLst>
          </p:cNvPr>
          <p:cNvSpPr txBox="1"/>
          <p:nvPr/>
        </p:nvSpPr>
        <p:spPr>
          <a:xfrm>
            <a:off x="9293736" y="2826724"/>
            <a:ext cx="19674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VSCODE 1.56.2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CB0A70E-38F4-4546-8A97-D1872F1BB726}"/>
              </a:ext>
            </a:extLst>
          </p:cNvPr>
          <p:cNvSpPr txBox="1"/>
          <p:nvPr/>
        </p:nvSpPr>
        <p:spPr>
          <a:xfrm>
            <a:off x="7096180" y="4628670"/>
            <a:ext cx="1507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MySQL 8.0.23</a:t>
            </a:r>
          </a:p>
        </p:txBody>
      </p:sp>
      <p:pic>
        <p:nvPicPr>
          <p:cNvPr id="1026" name="Picture 2" descr="web 공부] 무료 서버(server) 아파치 톰캣(Apache Tomcat)을 이클립스(eclipse)에 연동하기 : 네이버 블로그">
            <a:extLst>
              <a:ext uri="{FF2B5EF4-FFF2-40B4-BE49-F238E27FC236}">
                <a16:creationId xmlns:a16="http://schemas.microsoft.com/office/drawing/2014/main" id="{2E1973F0-054E-465D-8E05-65FF7FF9B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7848" y="3836207"/>
            <a:ext cx="1084851" cy="1084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1305354-C3A4-47F7-A958-7E150228E72C}"/>
              </a:ext>
            </a:extLst>
          </p:cNvPr>
          <p:cNvSpPr txBox="1"/>
          <p:nvPr/>
        </p:nvSpPr>
        <p:spPr>
          <a:xfrm>
            <a:off x="9747848" y="4926326"/>
            <a:ext cx="14666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Tomcat</a:t>
            </a:r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8.5ver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F612FC8-E5F4-483B-BF9D-74C2D0192CB2}"/>
              </a:ext>
            </a:extLst>
          </p:cNvPr>
          <p:cNvSpPr txBox="1"/>
          <p:nvPr/>
        </p:nvSpPr>
        <p:spPr>
          <a:xfrm>
            <a:off x="1117250" y="2843114"/>
            <a:ext cx="968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JAVA 11</a:t>
            </a:r>
          </a:p>
        </p:txBody>
      </p:sp>
      <p:pic>
        <p:nvPicPr>
          <p:cNvPr id="2050" name="Picture 2" descr="Servlet 이란? | Developer">
            <a:extLst>
              <a:ext uri="{FF2B5EF4-FFF2-40B4-BE49-F238E27FC236}">
                <a16:creationId xmlns:a16="http://schemas.microsoft.com/office/drawing/2014/main" id="{37A49289-1E0D-4AB2-AE8E-9B5748D77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116" y="2036728"/>
            <a:ext cx="1093151" cy="88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B42FF0BD-B261-4E34-86D7-AA1948DD88CD}"/>
              </a:ext>
            </a:extLst>
          </p:cNvPr>
          <p:cNvSpPr txBox="1"/>
          <p:nvPr/>
        </p:nvSpPr>
        <p:spPr>
          <a:xfrm>
            <a:off x="2519178" y="2871891"/>
            <a:ext cx="11384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JavaScript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EF67D95-ECB2-4723-8D93-02CD201C82E4}"/>
              </a:ext>
            </a:extLst>
          </p:cNvPr>
          <p:cNvSpPr txBox="1"/>
          <p:nvPr/>
        </p:nvSpPr>
        <p:spPr>
          <a:xfrm>
            <a:off x="3839583" y="2915680"/>
            <a:ext cx="1962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Java Server Pages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0669F20-D411-4CB4-B20F-2F58E4A4261D}"/>
              </a:ext>
            </a:extLst>
          </p:cNvPr>
          <p:cNvSpPr txBox="1"/>
          <p:nvPr/>
        </p:nvSpPr>
        <p:spPr>
          <a:xfrm>
            <a:off x="5417421" y="3002012"/>
            <a:ext cx="14269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 err="1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Java</a:t>
            </a:r>
            <a:r>
              <a:rPr lang="en-US" altLang="ko-KR" sz="1200" b="0" i="0" dirty="0" err="1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Servle</a:t>
            </a:r>
            <a:r>
              <a:rPr lang="en-US" altLang="ko-KR" sz="1200" dirty="0" err="1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ts</a:t>
            </a:r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3.1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97088FD-1D79-453D-928C-15F1F04DBE58}"/>
              </a:ext>
            </a:extLst>
          </p:cNvPr>
          <p:cNvSpPr txBox="1"/>
          <p:nvPr/>
        </p:nvSpPr>
        <p:spPr>
          <a:xfrm>
            <a:off x="3645562" y="4405558"/>
            <a:ext cx="1364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 err="1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Jquery</a:t>
            </a:r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3.6.0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842BFA8-7232-49C1-86CA-6ADD0BDE7026}"/>
              </a:ext>
            </a:extLst>
          </p:cNvPr>
          <p:cNvSpPr txBox="1"/>
          <p:nvPr/>
        </p:nvSpPr>
        <p:spPr>
          <a:xfrm>
            <a:off x="2102385" y="4905031"/>
            <a:ext cx="578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6891723-CAA6-463D-B0AC-4B9590CA6919}"/>
              </a:ext>
            </a:extLst>
          </p:cNvPr>
          <p:cNvSpPr txBox="1"/>
          <p:nvPr/>
        </p:nvSpPr>
        <p:spPr>
          <a:xfrm>
            <a:off x="1367950" y="6419855"/>
            <a:ext cx="14096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validate 1.16.0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4562B23-440A-4D6F-9E5C-7446491B3E1A}"/>
              </a:ext>
            </a:extLst>
          </p:cNvPr>
          <p:cNvSpPr txBox="1"/>
          <p:nvPr/>
        </p:nvSpPr>
        <p:spPr>
          <a:xfrm>
            <a:off x="899899" y="4921190"/>
            <a:ext cx="7907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HTML</a:t>
            </a:r>
            <a:r>
              <a:rPr lang="ko-KR" altLang="en-US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pic>
        <p:nvPicPr>
          <p:cNvPr id="3074" name="Picture 2" descr="Bootstrap(부트스트랩) 설치 | protect-me">
            <a:extLst>
              <a:ext uri="{FF2B5EF4-FFF2-40B4-BE49-F238E27FC236}">
                <a16:creationId xmlns:a16="http://schemas.microsoft.com/office/drawing/2014/main" id="{0A002DA0-FAB5-4DC2-A4A0-B764E834F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701" y="4628286"/>
            <a:ext cx="1745061" cy="927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10D106EA-651E-410B-A345-D6ED9ED9DD99}"/>
              </a:ext>
            </a:extLst>
          </p:cNvPr>
          <p:cNvSpPr txBox="1"/>
          <p:nvPr/>
        </p:nvSpPr>
        <p:spPr>
          <a:xfrm>
            <a:off x="4383119" y="5429276"/>
            <a:ext cx="14551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Bootstrap 5.0.1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CBF8665-9B84-47F3-A274-AFA0954C2690}"/>
              </a:ext>
            </a:extLst>
          </p:cNvPr>
          <p:cNvSpPr txBox="1"/>
          <p:nvPr/>
        </p:nvSpPr>
        <p:spPr>
          <a:xfrm>
            <a:off x="809673" y="5333678"/>
            <a:ext cx="128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solidFill>
                  <a:srgbClr val="212529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Plugin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396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14685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API,</a:t>
              </a: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폰트</a:t>
              </a: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, </a:t>
              </a: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이미지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rgbClr val="E6CBF5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32D5286-3891-46BA-82C8-7A3E4DBBD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567" y="4715392"/>
            <a:ext cx="3200649" cy="74089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6D9C1F0-F363-4F50-A6F5-706EB0D961E3}"/>
              </a:ext>
            </a:extLst>
          </p:cNvPr>
          <p:cNvSpPr txBox="1"/>
          <p:nvPr/>
        </p:nvSpPr>
        <p:spPr>
          <a:xfrm>
            <a:off x="1996573" y="4270648"/>
            <a:ext cx="72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i="0" dirty="0">
                <a:solidFill>
                  <a:srgbClr val="212529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폰트 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D2E80C-20DB-4839-B05C-18C87CF309DC}"/>
              </a:ext>
            </a:extLst>
          </p:cNvPr>
          <p:cNvSpPr txBox="1"/>
          <p:nvPr/>
        </p:nvSpPr>
        <p:spPr>
          <a:xfrm>
            <a:off x="1976296" y="5464266"/>
            <a:ext cx="2245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0" i="0" dirty="0" err="1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Googl</a:t>
            </a:r>
            <a:r>
              <a:rPr lang="en-US" altLang="ko-KR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Fonts Noto Sans KR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ABFCB37-6D1F-4C92-BE43-A2008A330F48}"/>
              </a:ext>
            </a:extLst>
          </p:cNvPr>
          <p:cNvSpPr txBox="1"/>
          <p:nvPr/>
        </p:nvSpPr>
        <p:spPr>
          <a:xfrm>
            <a:off x="5354180" y="2361042"/>
            <a:ext cx="105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212529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로그인</a:t>
            </a:r>
            <a:r>
              <a:rPr lang="ko-KR" altLang="en-US" b="1" i="0" dirty="0">
                <a:solidFill>
                  <a:srgbClr val="212529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 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6B4776D-B61A-4C75-83BF-EB8958130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446" y="2819333"/>
            <a:ext cx="2132573" cy="57832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F5C1B3A-9FCE-45D2-845E-5681A6129E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542" y="2783232"/>
            <a:ext cx="2944125" cy="61442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8F0EB85-CAA2-44FB-AD5D-511EA67F2434}"/>
              </a:ext>
            </a:extLst>
          </p:cNvPr>
          <p:cNvSpPr txBox="1"/>
          <p:nvPr/>
        </p:nvSpPr>
        <p:spPr>
          <a:xfrm>
            <a:off x="2577105" y="2313566"/>
            <a:ext cx="85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i="0" dirty="0">
                <a:solidFill>
                  <a:srgbClr val="212529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주소 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F2055C5-B09C-4F2E-B29B-AE508CEFDC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282" y="2823249"/>
            <a:ext cx="1269927" cy="58493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C99D642-32BB-435F-AABE-947BAE13EE97}"/>
              </a:ext>
            </a:extLst>
          </p:cNvPr>
          <p:cNvSpPr txBox="1"/>
          <p:nvPr/>
        </p:nvSpPr>
        <p:spPr>
          <a:xfrm>
            <a:off x="1807961" y="3506555"/>
            <a:ext cx="25552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다음 카카오 우편번호서비</a:t>
            </a:r>
            <a:r>
              <a:rPr lang="ko-KR" altLang="en-US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스 </a:t>
            </a:r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API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769B7D-4F69-4434-B55A-624081B00BDF}"/>
              </a:ext>
            </a:extLst>
          </p:cNvPr>
          <p:cNvSpPr txBox="1"/>
          <p:nvPr/>
        </p:nvSpPr>
        <p:spPr>
          <a:xfrm>
            <a:off x="8059772" y="3541448"/>
            <a:ext cx="162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카카오 </a:t>
            </a:r>
            <a:r>
              <a:rPr lang="ko-KR" altLang="en-US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로그인  </a:t>
            </a:r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API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FDB3B0-5951-42B6-82E2-8332D9D81450}"/>
              </a:ext>
            </a:extLst>
          </p:cNvPr>
          <p:cNvSpPr txBox="1"/>
          <p:nvPr/>
        </p:nvSpPr>
        <p:spPr>
          <a:xfrm>
            <a:off x="5379553" y="3541448"/>
            <a:ext cx="162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네이버 </a:t>
            </a:r>
            <a:r>
              <a:rPr lang="ko-KR" altLang="en-US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로그인  </a:t>
            </a:r>
            <a:r>
              <a:rPr lang="en-US" altLang="ko-KR" sz="1200" dirty="0">
                <a:solidFill>
                  <a:srgbClr val="4C4D4E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API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8EABBD-CF7D-4C71-9CBD-28973570741B}"/>
              </a:ext>
            </a:extLst>
          </p:cNvPr>
          <p:cNvSpPr txBox="1"/>
          <p:nvPr/>
        </p:nvSpPr>
        <p:spPr>
          <a:xfrm>
            <a:off x="5322609" y="4270648"/>
            <a:ext cx="1042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i="0">
                <a:solidFill>
                  <a:srgbClr val="212529"/>
                </a:solidFill>
                <a:effectLst/>
                <a:latin typeface="210 네버랜드 B" panose="02020603020101020101" pitchFamily="18" charset="-127"/>
                <a:ea typeface="210 네버랜드 B" panose="02020603020101020101" pitchFamily="18" charset="-127"/>
              </a:rPr>
              <a:t>이미지 </a:t>
            </a:r>
            <a:endParaRPr lang="ko-KR" altLang="en-US" dirty="0"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76FAEEBE-123C-4A59-AC5B-F91C3E04A35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436"/>
          <a:stretch/>
        </p:blipFill>
        <p:spPr>
          <a:xfrm>
            <a:off x="5149082" y="4771612"/>
            <a:ext cx="1352364" cy="740602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913AC316-26AF-444D-B9E4-5F302D11E19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21"/>
          <a:stretch/>
        </p:blipFill>
        <p:spPr>
          <a:xfrm>
            <a:off x="6645887" y="4768069"/>
            <a:ext cx="2546751" cy="906372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CEEB793B-6B7F-4F19-B787-54E2EA9D0A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1016" y="4736846"/>
            <a:ext cx="1841517" cy="877598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E3219B90-76FB-472E-94E5-8F119AD72C61}"/>
              </a:ext>
            </a:extLst>
          </p:cNvPr>
          <p:cNvSpPr txBox="1"/>
          <p:nvPr/>
        </p:nvSpPr>
        <p:spPr>
          <a:xfrm>
            <a:off x="5284983" y="5585002"/>
            <a:ext cx="9412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200" b="0" i="0" dirty="0" err="1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픽사베이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DBEF37-EEC9-4523-96C9-7E4DC4119737}"/>
              </a:ext>
            </a:extLst>
          </p:cNvPr>
          <p:cNvSpPr txBox="1"/>
          <p:nvPr/>
        </p:nvSpPr>
        <p:spPr>
          <a:xfrm>
            <a:off x="7366702" y="5602765"/>
            <a:ext cx="9412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0" i="0" dirty="0" err="1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Unsplash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278F269-602B-47AB-9560-3BD4F015736E}"/>
              </a:ext>
            </a:extLst>
          </p:cNvPr>
          <p:cNvSpPr txBox="1"/>
          <p:nvPr/>
        </p:nvSpPr>
        <p:spPr>
          <a:xfrm>
            <a:off x="9612340" y="5602764"/>
            <a:ext cx="1259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0" i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Google </a:t>
            </a:r>
            <a:r>
              <a:rPr lang="ko-KR" altLang="en-US" sz="1200" b="0" i="0" dirty="0">
                <a:solidFill>
                  <a:srgbClr val="4C4D4E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이미지</a:t>
            </a:r>
            <a:endParaRPr lang="en-US" altLang="ko-KR" sz="1200" b="0" i="0" dirty="0">
              <a:solidFill>
                <a:srgbClr val="4C4D4E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0567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목차</a:t>
              </a: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8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BDB0D41D-0E5C-4461-9786-F8948593AC77}"/>
              </a:ext>
            </a:extLst>
          </p:cNvPr>
          <p:cNvSpPr/>
          <p:nvPr/>
        </p:nvSpPr>
        <p:spPr>
          <a:xfrm rot="20700000">
            <a:off x="1787252" y="1768711"/>
            <a:ext cx="963116" cy="345585"/>
          </a:xfrm>
          <a:prstGeom prst="roundRect">
            <a:avLst>
              <a:gd name="adj" fmla="val 10697"/>
            </a:avLst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3D3D4A60-8E6C-4897-B853-27BD26B14121}"/>
              </a:ext>
            </a:extLst>
          </p:cNvPr>
          <p:cNvSpPr/>
          <p:nvPr/>
        </p:nvSpPr>
        <p:spPr>
          <a:xfrm rot="20700000">
            <a:off x="1787252" y="2644066"/>
            <a:ext cx="963116" cy="345585"/>
          </a:xfrm>
          <a:prstGeom prst="roundRect">
            <a:avLst>
              <a:gd name="adj" fmla="val 10697"/>
            </a:avLst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2AFDD887-3EC2-4802-9A97-B13B07D76241}"/>
              </a:ext>
            </a:extLst>
          </p:cNvPr>
          <p:cNvSpPr/>
          <p:nvPr/>
        </p:nvSpPr>
        <p:spPr>
          <a:xfrm rot="20700000">
            <a:off x="1787252" y="3519421"/>
            <a:ext cx="963116" cy="345585"/>
          </a:xfrm>
          <a:prstGeom prst="roundRect">
            <a:avLst>
              <a:gd name="adj" fmla="val 10697"/>
            </a:avLst>
          </a:prstGeom>
          <a:solidFill>
            <a:schemeClr val="accent4">
              <a:lumMod val="40000"/>
              <a:lumOff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556A806-9B1C-4E13-8A64-003B1CE1A7CE}"/>
              </a:ext>
            </a:extLst>
          </p:cNvPr>
          <p:cNvSpPr/>
          <p:nvPr/>
        </p:nvSpPr>
        <p:spPr>
          <a:xfrm rot="20700000">
            <a:off x="1787252" y="4394776"/>
            <a:ext cx="963116" cy="345585"/>
          </a:xfrm>
          <a:prstGeom prst="roundRect">
            <a:avLst>
              <a:gd name="adj" fmla="val 10697"/>
            </a:avLst>
          </a:prstGeom>
          <a:solidFill>
            <a:schemeClr val="accent6">
              <a:lumMod val="40000"/>
              <a:lumOff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8A0987B-DE47-4677-B1D1-13C27BBCBB5F}"/>
              </a:ext>
            </a:extLst>
          </p:cNvPr>
          <p:cNvCxnSpPr>
            <a:cxnSpLocks/>
          </p:cNvCxnSpPr>
          <p:nvPr/>
        </p:nvCxnSpPr>
        <p:spPr>
          <a:xfrm>
            <a:off x="1911999" y="2233045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5779E9B-0031-4B65-9E25-EBD5F27113DA}"/>
              </a:ext>
            </a:extLst>
          </p:cNvPr>
          <p:cNvSpPr txBox="1"/>
          <p:nvPr/>
        </p:nvSpPr>
        <p:spPr>
          <a:xfrm>
            <a:off x="2891886" y="174457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목적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948FA09-6604-4E32-8A52-35F913B0D16B}"/>
              </a:ext>
            </a:extLst>
          </p:cNvPr>
          <p:cNvSpPr txBox="1"/>
          <p:nvPr/>
        </p:nvSpPr>
        <p:spPr>
          <a:xfrm>
            <a:off x="2891886" y="2623554"/>
            <a:ext cx="9893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EER</a:t>
            </a:r>
            <a:endParaRPr lang="ko-KR" altLang="en-US" sz="2800" i="1" dirty="0">
              <a:solidFill>
                <a:schemeClr val="bg2">
                  <a:lumMod val="25000"/>
                </a:schemeClr>
              </a:solidFill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F04001E-0189-43F1-A3D8-4707A6CFB58B}"/>
              </a:ext>
            </a:extLst>
          </p:cNvPr>
          <p:cNvSpPr txBox="1"/>
          <p:nvPr/>
        </p:nvSpPr>
        <p:spPr>
          <a:xfrm>
            <a:off x="2891886" y="6139456"/>
            <a:ext cx="3618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개발환경 및 참고사항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6A33EC73-AB78-4007-9485-D9B8C29D0F73}"/>
              </a:ext>
            </a:extLst>
          </p:cNvPr>
          <p:cNvSpPr/>
          <p:nvPr/>
        </p:nvSpPr>
        <p:spPr>
          <a:xfrm rot="20700000">
            <a:off x="1787252" y="6145484"/>
            <a:ext cx="963116" cy="345585"/>
          </a:xfrm>
          <a:prstGeom prst="roundRect">
            <a:avLst>
              <a:gd name="adj" fmla="val 10697"/>
            </a:avLst>
          </a:prstGeom>
          <a:solidFill>
            <a:srgbClr val="E6CBF5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7254726C-6ECE-4242-AF4B-0BC0310798D4}"/>
              </a:ext>
            </a:extLst>
          </p:cNvPr>
          <p:cNvSpPr/>
          <p:nvPr/>
        </p:nvSpPr>
        <p:spPr>
          <a:xfrm rot="20700000">
            <a:off x="1787252" y="5270131"/>
            <a:ext cx="963116" cy="345585"/>
          </a:xfrm>
          <a:prstGeom prst="roundRect">
            <a:avLst>
              <a:gd name="adj" fmla="val 10697"/>
            </a:avLst>
          </a:prstGeom>
          <a:solidFill>
            <a:srgbClr val="FFD7CF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space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94D8AD52-120A-45EA-9EFB-AF9E0EE4C985}"/>
              </a:ext>
            </a:extLst>
          </p:cNvPr>
          <p:cNvCxnSpPr>
            <a:cxnSpLocks/>
          </p:cNvCxnSpPr>
          <p:nvPr/>
        </p:nvCxnSpPr>
        <p:spPr>
          <a:xfrm>
            <a:off x="1911999" y="3108400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A9D590AA-9382-49D3-891A-91ED8C6D7A30}"/>
              </a:ext>
            </a:extLst>
          </p:cNvPr>
          <p:cNvCxnSpPr>
            <a:cxnSpLocks/>
          </p:cNvCxnSpPr>
          <p:nvPr/>
        </p:nvCxnSpPr>
        <p:spPr>
          <a:xfrm>
            <a:off x="1911999" y="3983755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F014CD5-00AB-4C35-95E5-8D8AF4220A64}"/>
              </a:ext>
            </a:extLst>
          </p:cNvPr>
          <p:cNvCxnSpPr>
            <a:cxnSpLocks/>
          </p:cNvCxnSpPr>
          <p:nvPr/>
        </p:nvCxnSpPr>
        <p:spPr>
          <a:xfrm>
            <a:off x="1911999" y="4859110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4DDAF108-2318-4CA1-88B9-6990609D9E4C}"/>
              </a:ext>
            </a:extLst>
          </p:cNvPr>
          <p:cNvCxnSpPr>
            <a:cxnSpLocks/>
          </p:cNvCxnSpPr>
          <p:nvPr/>
        </p:nvCxnSpPr>
        <p:spPr>
          <a:xfrm>
            <a:off x="1911999" y="5734465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F59A1A22-B813-4255-B0EB-3C6820BB801E}"/>
              </a:ext>
            </a:extLst>
          </p:cNvPr>
          <p:cNvCxnSpPr>
            <a:cxnSpLocks/>
          </p:cNvCxnSpPr>
          <p:nvPr/>
        </p:nvCxnSpPr>
        <p:spPr>
          <a:xfrm>
            <a:off x="1911999" y="6609818"/>
            <a:ext cx="45000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C9776665-B64E-4B8F-BCCA-D622035548E5}"/>
              </a:ext>
            </a:extLst>
          </p:cNvPr>
          <p:cNvSpPr txBox="1"/>
          <p:nvPr/>
        </p:nvSpPr>
        <p:spPr>
          <a:xfrm>
            <a:off x="2891886" y="350252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구성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FB2FCD2-6EA9-44A4-ADE9-B4B83DF28362}"/>
              </a:ext>
            </a:extLst>
          </p:cNvPr>
          <p:cNvSpPr txBox="1"/>
          <p:nvPr/>
        </p:nvSpPr>
        <p:spPr>
          <a:xfrm>
            <a:off x="2891886" y="438150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주요기능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D02079-4AFA-42FC-A04D-0B76D0D007C3}"/>
              </a:ext>
            </a:extLst>
          </p:cNvPr>
          <p:cNvSpPr txBox="1"/>
          <p:nvPr/>
        </p:nvSpPr>
        <p:spPr>
          <a:xfrm>
            <a:off x="2891886" y="5260479"/>
            <a:ext cx="2182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2">
                    <a:lumMod val="25000"/>
                  </a:schemeClr>
                </a:solidFill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일정 및 역할</a:t>
            </a:r>
          </a:p>
        </p:txBody>
      </p:sp>
    </p:spTree>
    <p:extLst>
      <p:ext uri="{BB962C8B-B14F-4D97-AF65-F5344CB8AC3E}">
        <p14:creationId xmlns:p14="http://schemas.microsoft.com/office/powerpoint/2010/main" val="24031699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68C91E5-6732-43BE-9189-F362C4C28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DEE9B53-081F-4E3A-8C32-64B11FF908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bg1"/>
              </a:solidFill>
              <a:ea typeface="210 네버랜드 B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89FCD3-123D-460C-9A5C-BD03D531D54D}"/>
              </a:ext>
            </a:extLst>
          </p:cNvPr>
          <p:cNvSpPr txBox="1"/>
          <p:nvPr/>
        </p:nvSpPr>
        <p:spPr>
          <a:xfrm>
            <a:off x="6378096" y="3041590"/>
            <a:ext cx="2841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600" dirty="0" err="1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경청해주셔서</a:t>
            </a:r>
            <a:endParaRPr lang="ko-KR" altLang="en-US" sz="2000" spc="600" dirty="0">
              <a:solidFill>
                <a:schemeClr val="bg1"/>
              </a:solidFill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6D4D3E-0E6C-417C-9978-B9A2E0E578D4}"/>
              </a:ext>
            </a:extLst>
          </p:cNvPr>
          <p:cNvSpPr txBox="1"/>
          <p:nvPr/>
        </p:nvSpPr>
        <p:spPr>
          <a:xfrm>
            <a:off x="6378096" y="3426311"/>
            <a:ext cx="67444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감사합니다</a:t>
            </a:r>
            <a:r>
              <a:rPr lang="en-US" altLang="ko-KR" sz="6000" dirty="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29876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68C91E5-6732-43BE-9189-F362C4C28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DEE9B53-081F-4E3A-8C32-64B11FF908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bg1"/>
              </a:solidFill>
              <a:ea typeface="210 네버랜드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6D4D3E-0E6C-417C-9978-B9A2E0E578D4}"/>
              </a:ext>
            </a:extLst>
          </p:cNvPr>
          <p:cNvSpPr txBox="1"/>
          <p:nvPr/>
        </p:nvSpPr>
        <p:spPr>
          <a:xfrm>
            <a:off x="6562923" y="3046932"/>
            <a:ext cx="38067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935647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목적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2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623133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ERD </a:t>
              </a: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814180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프로토타입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4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681116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일정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21056423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작업환경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rgbClr val="FFD7CF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302442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IDE</a:t>
              </a: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rgbClr val="E6CBF5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4225703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57859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목적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2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D20660-9014-4091-88A5-E3B9173285FF}"/>
              </a:ext>
            </a:extLst>
          </p:cNvPr>
          <p:cNvSpPr txBox="1"/>
          <p:nvPr/>
        </p:nvSpPr>
        <p:spPr>
          <a:xfrm>
            <a:off x="3746566" y="2619997"/>
            <a:ext cx="42290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“</a:t>
            </a:r>
            <a:r>
              <a:rPr lang="ko-KR" altLang="en-US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장인은 도구를 탓하지 않는다</a:t>
            </a:r>
            <a:r>
              <a:rPr lang="en-US" altLang="ko-KR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”</a:t>
            </a:r>
            <a:r>
              <a:rPr lang="ko-KR" altLang="en-US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DF74DF-E193-406A-BCF9-F0B26B499FCE}"/>
              </a:ext>
            </a:extLst>
          </p:cNvPr>
          <p:cNvSpPr txBox="1"/>
          <p:nvPr/>
        </p:nvSpPr>
        <p:spPr>
          <a:xfrm>
            <a:off x="3309247" y="3813405"/>
            <a:ext cx="534388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쉽고 </a:t>
            </a:r>
            <a:endParaRPr lang="en-US" altLang="ko-KR" sz="3600" dirty="0"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  <a:p>
            <a:r>
              <a:rPr lang="en-US" altLang="ko-KR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	 </a:t>
            </a:r>
            <a:r>
              <a:rPr lang="ko-KR" altLang="en-US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편리하고 </a:t>
            </a:r>
            <a:endParaRPr lang="en-US" altLang="ko-KR" sz="3600" dirty="0">
              <a:latin typeface="210 네버랜드 R" panose="02020603020101020101" pitchFamily="18" charset="-127"/>
              <a:ea typeface="210 네버랜드 R" panose="02020603020101020101" pitchFamily="18" charset="-127"/>
            </a:endParaRPr>
          </a:p>
          <a:p>
            <a:r>
              <a:rPr lang="en-US" altLang="ko-KR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			</a:t>
            </a:r>
            <a:r>
              <a:rPr lang="ko-KR" altLang="en-US" sz="36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건강하게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36472A5-E5C4-4698-A40F-4A2B9EF8E854}"/>
              </a:ext>
            </a:extLst>
          </p:cNvPr>
          <p:cNvGrpSpPr/>
          <p:nvPr/>
        </p:nvGrpSpPr>
        <p:grpSpPr>
          <a:xfrm>
            <a:off x="5181601" y="2636968"/>
            <a:ext cx="663065" cy="624500"/>
            <a:chOff x="7054807" y="2340603"/>
            <a:chExt cx="663065" cy="624500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214D640D-8508-43A5-8D21-4ADE0E197F21}"/>
                </a:ext>
              </a:extLst>
            </p:cNvPr>
            <p:cNvCxnSpPr/>
            <p:nvPr/>
          </p:nvCxnSpPr>
          <p:spPr>
            <a:xfrm>
              <a:off x="7096752" y="2340603"/>
              <a:ext cx="621120" cy="62112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3009D5E9-FE3B-45B6-8F79-9018F52355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54807" y="2343983"/>
              <a:ext cx="621120" cy="62112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019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57859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목적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2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C0F58E-93EC-4C89-8AAA-D13692A5DC75}"/>
              </a:ext>
            </a:extLst>
          </p:cNvPr>
          <p:cNvSpPr txBox="1"/>
          <p:nvPr/>
        </p:nvSpPr>
        <p:spPr>
          <a:xfrm>
            <a:off x="1333850" y="2105637"/>
            <a:ext cx="3296873" cy="12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050" name="Picture 2" descr="OKKY - 하루종일 일만하면 안되는 이유">
            <a:extLst>
              <a:ext uri="{FF2B5EF4-FFF2-40B4-BE49-F238E27FC236}">
                <a16:creationId xmlns:a16="http://schemas.microsoft.com/office/drawing/2014/main" id="{095C86AB-3958-4795-A059-CB3C3BAAE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142" y="1969462"/>
            <a:ext cx="4051303" cy="2025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버티컬 마우스 8시간 사용 후기.... : 클리앙">
            <a:extLst>
              <a:ext uri="{FF2B5EF4-FFF2-40B4-BE49-F238E27FC236}">
                <a16:creationId xmlns:a16="http://schemas.microsoft.com/office/drawing/2014/main" id="{5A137442-F6A5-4028-A729-7B4543C27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002" y="3995114"/>
            <a:ext cx="3037938" cy="280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노트북 스탠드(노트북 거치대/노트북 받침대) The Roost 2.0 : 네이버 블로그">
            <a:extLst>
              <a:ext uri="{FF2B5EF4-FFF2-40B4-BE49-F238E27FC236}">
                <a16:creationId xmlns:a16="http://schemas.microsoft.com/office/drawing/2014/main" id="{24D8DA58-7504-453A-8B84-FFD01F691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118" y="1969462"/>
            <a:ext cx="3140279" cy="2097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6600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27305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목적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2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23" name="Picture 2" descr="노트북 스탠드(노트북 거치대/노트북 받침대) The Roost 2.0 : 네이버 블로그">
            <a:extLst>
              <a:ext uri="{FF2B5EF4-FFF2-40B4-BE49-F238E27FC236}">
                <a16:creationId xmlns:a16="http://schemas.microsoft.com/office/drawing/2014/main" id="{2AEEE4FD-216C-44BC-A761-F4990EAEB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530" y="2249086"/>
            <a:ext cx="2129048" cy="1422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19183B0-5972-43B9-8118-106B0B9137BB}"/>
              </a:ext>
            </a:extLst>
          </p:cNvPr>
          <p:cNvSpPr txBox="1"/>
          <p:nvPr/>
        </p:nvSpPr>
        <p:spPr>
          <a:xfrm>
            <a:off x="6051550" y="2284093"/>
            <a:ext cx="481840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“</a:t>
            </a:r>
            <a:r>
              <a:rPr lang="ko-KR" altLang="en-US" sz="4400" dirty="0">
                <a:solidFill>
                  <a:srgbClr val="F8CBAD"/>
                </a:solidFill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개발자</a:t>
            </a:r>
            <a:r>
              <a:rPr lang="ko-KR" altLang="en-US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의 건강을 생각하는  </a:t>
            </a:r>
            <a:endParaRPr lang="en-US" altLang="ko-KR" sz="3600" dirty="0"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  <a:p>
            <a:r>
              <a:rPr lang="ko-KR" altLang="en-US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좋은 물건을 </a:t>
            </a:r>
            <a:r>
              <a:rPr lang="ko-KR" altLang="en-US" sz="3600" u="sng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리뷰게시판</a:t>
            </a:r>
            <a:r>
              <a:rPr lang="en-US" altLang="ko-KR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!”</a:t>
            </a:r>
            <a:r>
              <a:rPr lang="ko-KR" altLang="en-US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13C41AE-5859-482A-B04F-F89DD7448E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15351" y="4279414"/>
            <a:ext cx="2117387" cy="206349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F652886-44A2-460F-933A-5A5AAA76F8FB}"/>
              </a:ext>
            </a:extLst>
          </p:cNvPr>
          <p:cNvSpPr txBox="1"/>
          <p:nvPr/>
        </p:nvSpPr>
        <p:spPr>
          <a:xfrm>
            <a:off x="2305734" y="4704535"/>
            <a:ext cx="481840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“</a:t>
            </a:r>
            <a:r>
              <a:rPr lang="ko-KR" altLang="en-US" sz="4400" dirty="0">
                <a:solidFill>
                  <a:srgbClr val="F8CBAD"/>
                </a:solidFill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개발자</a:t>
            </a:r>
            <a:r>
              <a:rPr lang="ko-KR" altLang="en-US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가 도움되는 정보를 모아모아</a:t>
            </a:r>
            <a:endParaRPr lang="en-US" altLang="ko-KR" sz="3600" dirty="0"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  <a:p>
            <a:r>
              <a:rPr lang="ko-KR" altLang="en-US" sz="3600" u="sng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팁 게시판</a:t>
            </a:r>
            <a:r>
              <a:rPr lang="en-US" altLang="ko-KR" sz="3600" dirty="0"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!”</a:t>
            </a:r>
            <a:endParaRPr lang="ko-KR" altLang="en-US" sz="3600" dirty="0"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7016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EER </a:t>
              </a: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0D0352-6D47-479A-9C71-2DD3EC6FE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047" y="1563273"/>
            <a:ext cx="6079509" cy="485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38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구성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4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B40A3B-F40B-4B2C-81F3-F4AC57869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411" y="1660678"/>
            <a:ext cx="1761048" cy="374222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D4889D3-3568-41CE-8BB0-C2D88ADB93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975" y="1743556"/>
            <a:ext cx="1761047" cy="355651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1D8A0010-C4E8-4AAE-8321-B8956E5CCE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15" y="1998176"/>
            <a:ext cx="1761047" cy="304727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ADB40EA-CD7F-4221-979C-4C73DA015DC6}"/>
              </a:ext>
            </a:extLst>
          </p:cNvPr>
          <p:cNvSpPr txBox="1"/>
          <p:nvPr/>
        </p:nvSpPr>
        <p:spPr>
          <a:xfrm>
            <a:off x="792018" y="5812826"/>
            <a:ext cx="2916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Ajax </a:t>
            </a:r>
            <a:r>
              <a:rPr lang="ko-KR" altLang="en-US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이용 </a:t>
            </a:r>
            <a:r>
              <a:rPr lang="en-US" altLang="ko-KR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servlet</a:t>
            </a:r>
            <a:r>
              <a:rPr lang="ko-KR" altLang="en-US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en-US" altLang="ko-KR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2</a:t>
            </a:r>
            <a:r>
              <a:rPr lang="ko-KR" altLang="en-US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</a:t>
            </a:r>
            <a:endParaRPr lang="en-US" altLang="ko-KR" u="sng" dirty="0">
              <a:solidFill>
                <a:srgbClr val="212529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r>
              <a:rPr lang="en-US" altLang="ko-KR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Command </a:t>
            </a:r>
            <a:r>
              <a:rPr lang="en-US" altLang="ko-KR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??</a:t>
            </a:r>
            <a:r>
              <a:rPr lang="ko-KR" altLang="en-US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</a:t>
            </a:r>
            <a:endParaRPr lang="en-US" altLang="ko-KR" u="sng" dirty="0">
              <a:solidFill>
                <a:srgbClr val="212529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4F8E76-9388-42BC-A5F7-34AE79102609}"/>
              </a:ext>
            </a:extLst>
          </p:cNvPr>
          <p:cNvSpPr txBox="1"/>
          <p:nvPr/>
        </p:nvSpPr>
        <p:spPr>
          <a:xfrm>
            <a:off x="5295789" y="5457411"/>
            <a:ext cx="23816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DAO </a:t>
            </a:r>
            <a:r>
              <a:rPr lang="en-US" altLang="ko-KR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??</a:t>
            </a:r>
            <a:r>
              <a:rPr lang="ko-KR" altLang="en-US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</a:t>
            </a:r>
            <a:endParaRPr lang="en-US" altLang="ko-KR" u="sng" dirty="0">
              <a:solidFill>
                <a:srgbClr val="212529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r>
              <a:rPr lang="en-US" altLang="ko-KR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DTO </a:t>
            </a:r>
            <a:r>
              <a:rPr lang="en-US" altLang="ko-KR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??</a:t>
            </a:r>
            <a:r>
              <a:rPr lang="ko-KR" altLang="en-US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</a:t>
            </a:r>
            <a:endParaRPr lang="en-US" altLang="ko-KR" u="sng" dirty="0">
              <a:solidFill>
                <a:srgbClr val="212529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r>
              <a:rPr lang="en-US" altLang="ko-KR" dirty="0" err="1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FilePath</a:t>
            </a:r>
            <a:r>
              <a:rPr lang="en-US" altLang="ko-KR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en-US" altLang="ko-KR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1</a:t>
            </a:r>
            <a:r>
              <a:rPr lang="ko-KR" altLang="en-US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</a:t>
            </a:r>
            <a:endParaRPr lang="en-US" altLang="ko-KR" u="sng" dirty="0">
              <a:solidFill>
                <a:srgbClr val="212529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r>
              <a:rPr lang="en-US" altLang="ko-KR" dirty="0" err="1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MainController</a:t>
            </a:r>
            <a:r>
              <a:rPr lang="en-US" altLang="ko-KR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en-US" altLang="ko-KR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1</a:t>
            </a:r>
            <a:r>
              <a:rPr lang="ko-KR" altLang="en-US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</a:t>
            </a:r>
            <a:endParaRPr lang="en-US" altLang="ko-KR" u="sng" dirty="0">
              <a:solidFill>
                <a:srgbClr val="212529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2F95BF-70E8-4A7F-BE26-22D1636F3F96}"/>
              </a:ext>
            </a:extLst>
          </p:cNvPr>
          <p:cNvSpPr txBox="1"/>
          <p:nvPr/>
        </p:nvSpPr>
        <p:spPr>
          <a:xfrm>
            <a:off x="9003540" y="5603610"/>
            <a:ext cx="1429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JSP </a:t>
            </a:r>
            <a:r>
              <a:rPr lang="en-US" altLang="ko-KR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??</a:t>
            </a:r>
            <a:r>
              <a:rPr lang="ko-KR" altLang="en-US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</a:t>
            </a:r>
            <a:endParaRPr lang="en-US" altLang="ko-KR" u="sng" dirty="0">
              <a:solidFill>
                <a:srgbClr val="212529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249F22-8F29-4FBB-AC74-E713FADC3929}"/>
              </a:ext>
            </a:extLst>
          </p:cNvPr>
          <p:cNvSpPr txBox="1"/>
          <p:nvPr/>
        </p:nvSpPr>
        <p:spPr>
          <a:xfrm>
            <a:off x="10251567" y="6274491"/>
            <a:ext cx="1429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합계</a:t>
            </a:r>
            <a:r>
              <a:rPr lang="en-US" altLang="ko-KR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en-US" altLang="ko-KR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??</a:t>
            </a:r>
            <a:r>
              <a:rPr lang="ko-KR" altLang="en-US" u="sng" dirty="0">
                <a:solidFill>
                  <a:srgbClr val="21252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</a:t>
            </a:r>
            <a:endParaRPr lang="en-US" altLang="ko-KR" u="sng" dirty="0">
              <a:solidFill>
                <a:srgbClr val="212529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2BF07844-10F3-4FDE-B43A-9FF87E7862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043" y="1650699"/>
            <a:ext cx="1761048" cy="374222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124ED4E7-8296-4147-B977-DF75695F39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540" y="2035338"/>
            <a:ext cx="1761047" cy="304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79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주요 기능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FD069C3-9378-40F7-AD83-8348680797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450" y="2597328"/>
            <a:ext cx="7558908" cy="347508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1BA3124-010D-4D49-8498-5019E0F0355A}"/>
              </a:ext>
            </a:extLst>
          </p:cNvPr>
          <p:cNvSpPr txBox="1"/>
          <p:nvPr/>
        </p:nvSpPr>
        <p:spPr>
          <a:xfrm>
            <a:off x="1086369" y="1695423"/>
            <a:ext cx="46514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동영상 배경 및 </a:t>
            </a:r>
            <a:r>
              <a:rPr lang="en-US" altLang="ko-KR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API </a:t>
            </a:r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로그인</a:t>
            </a:r>
          </a:p>
        </p:txBody>
      </p:sp>
    </p:spTree>
    <p:extLst>
      <p:ext uri="{BB962C8B-B14F-4D97-AF65-F5344CB8AC3E}">
        <p14:creationId xmlns:p14="http://schemas.microsoft.com/office/powerpoint/2010/main" val="1082710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C4EE40-D201-42DE-B34F-C9DEB32EC20C}"/>
              </a:ext>
            </a:extLst>
          </p:cNvPr>
          <p:cNvGrpSpPr/>
          <p:nvPr/>
        </p:nvGrpSpPr>
        <p:grpSpPr>
          <a:xfrm>
            <a:off x="304800" y="325327"/>
            <a:ext cx="11645900" cy="6532673"/>
            <a:chOff x="304800" y="325327"/>
            <a:chExt cx="11645900" cy="653267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D3BB26-B012-4DC3-9DE1-C2CC59252E56}"/>
                </a:ext>
              </a:extLst>
            </p:cNvPr>
            <p:cNvSpPr/>
            <p:nvPr/>
          </p:nvSpPr>
          <p:spPr>
            <a:xfrm>
              <a:off x="304800" y="325327"/>
              <a:ext cx="11645900" cy="6532673"/>
            </a:xfrm>
            <a:custGeom>
              <a:avLst/>
              <a:gdLst>
                <a:gd name="connsiteX0" fmla="*/ 0 w 11557000"/>
                <a:gd name="connsiteY0" fmla="*/ 0 h 6469173"/>
                <a:gd name="connsiteX1" fmla="*/ 11557000 w 11557000"/>
                <a:gd name="connsiteY1" fmla="*/ 0 h 6469173"/>
                <a:gd name="connsiteX2" fmla="*/ 11557000 w 11557000"/>
                <a:gd name="connsiteY2" fmla="*/ 6469173 h 6469173"/>
                <a:gd name="connsiteX3" fmla="*/ 0 w 11557000"/>
                <a:gd name="connsiteY3" fmla="*/ 6469173 h 6469173"/>
                <a:gd name="connsiteX4" fmla="*/ 0 w 11557000"/>
                <a:gd name="connsiteY4" fmla="*/ 0 h 6469173"/>
                <a:gd name="connsiteX0" fmla="*/ 0 w 11722100"/>
                <a:gd name="connsiteY0" fmla="*/ 127000 h 6596173"/>
                <a:gd name="connsiteX1" fmla="*/ 11722100 w 11722100"/>
                <a:gd name="connsiteY1" fmla="*/ 0 h 6596173"/>
                <a:gd name="connsiteX2" fmla="*/ 11557000 w 11722100"/>
                <a:gd name="connsiteY2" fmla="*/ 6596173 h 6596173"/>
                <a:gd name="connsiteX3" fmla="*/ 0 w 11722100"/>
                <a:gd name="connsiteY3" fmla="*/ 6596173 h 6596173"/>
                <a:gd name="connsiteX4" fmla="*/ 0 w 11722100"/>
                <a:gd name="connsiteY4" fmla="*/ 127000 h 65961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65326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  <a:gd name="connsiteX0" fmla="*/ 0 w 11645900"/>
                <a:gd name="connsiteY0" fmla="*/ 63500 h 6532673"/>
                <a:gd name="connsiteX1" fmla="*/ 11645900 w 11645900"/>
                <a:gd name="connsiteY1" fmla="*/ 0 h 6532673"/>
                <a:gd name="connsiteX2" fmla="*/ 11557000 w 11645900"/>
                <a:gd name="connsiteY2" fmla="*/ 3116373 h 6532673"/>
                <a:gd name="connsiteX3" fmla="*/ 0 w 11645900"/>
                <a:gd name="connsiteY3" fmla="*/ 6532673 h 6532673"/>
                <a:gd name="connsiteX4" fmla="*/ 0 w 11645900"/>
                <a:gd name="connsiteY4" fmla="*/ 63500 h 653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45900" h="6532673">
                  <a:moveTo>
                    <a:pt x="0" y="63500"/>
                  </a:moveTo>
                  <a:lnTo>
                    <a:pt x="11645900" y="0"/>
                  </a:lnTo>
                  <a:lnTo>
                    <a:pt x="11557000" y="3116373"/>
                  </a:lnTo>
                  <a:lnTo>
                    <a:pt x="0" y="6532673"/>
                  </a:lnTo>
                  <a:lnTo>
                    <a:pt x="0" y="63500"/>
                  </a:lnTo>
                  <a:close/>
                </a:path>
              </a:pathLst>
            </a:custGeom>
            <a:solidFill>
              <a:schemeClr val="tx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3496D5E-7EC9-4EFD-935C-286AE85E7E64}"/>
                </a:ext>
              </a:extLst>
            </p:cNvPr>
            <p:cNvSpPr/>
            <p:nvPr/>
          </p:nvSpPr>
          <p:spPr>
            <a:xfrm>
              <a:off x="304800" y="378185"/>
              <a:ext cx="11557000" cy="64691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2400" b="1" i="1" kern="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주요 기능</a:t>
              </a:r>
              <a:endParaRPr lang="en-US" altLang="ko-KR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algn="ctr" latinLnBrk="0">
                <a:lnSpc>
                  <a:spcPct val="150000"/>
                </a:lnSpc>
                <a:defRPr/>
              </a:pPr>
              <a:r>
                <a:rPr lang="en-US" altLang="ko-KR" sz="700" spc="600" dirty="0">
                  <a:solidFill>
                    <a:schemeClr val="tx1"/>
                  </a:solidFill>
                  <a:latin typeface="D2Coding" panose="020B0609020101020101" pitchFamily="49" charset="-127"/>
                  <a:ea typeface="D2Coding" panose="020B0609020101020101" pitchFamily="49" charset="-127"/>
                </a:rPr>
                <a:t>Developer Review Site</a:t>
              </a:r>
              <a:endParaRPr lang="en-US" altLang="ko-KR" sz="100" kern="0" spc="6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00DA1A13-9D58-4433-A373-FDF5E9450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7750" y="1254198"/>
              <a:ext cx="10440000" cy="21109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62A0636-770D-442E-BFCA-13D8EAAC816C}"/>
              </a:ext>
            </a:extLst>
          </p:cNvPr>
          <p:cNvGrpSpPr/>
          <p:nvPr/>
        </p:nvGrpSpPr>
        <p:grpSpPr>
          <a:xfrm>
            <a:off x="-186996" y="-410104"/>
            <a:ext cx="5924856" cy="1958948"/>
            <a:chOff x="-186996" y="-410104"/>
            <a:chExt cx="5924856" cy="1958948"/>
          </a:xfrm>
        </p:grpSpPr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911314C8-DC06-44A4-988F-CA82447BE556}"/>
                </a:ext>
              </a:extLst>
            </p:cNvPr>
            <p:cNvSpPr/>
            <p:nvPr/>
          </p:nvSpPr>
          <p:spPr>
            <a:xfrm flipV="1">
              <a:off x="1648" y="10642"/>
              <a:ext cx="5736212" cy="1538202"/>
            </a:xfrm>
            <a:prstGeom prst="rtTriangle">
              <a:avLst/>
            </a:prstGeom>
            <a:gradFill>
              <a:gsLst>
                <a:gs pos="52000">
                  <a:schemeClr val="bg1">
                    <a:lumMod val="95000"/>
                  </a:schemeClr>
                </a:gs>
                <a:gs pos="51000">
                  <a:schemeClr val="bg1">
                    <a:lumMod val="85000"/>
                  </a:schemeClr>
                </a:gs>
              </a:gsLst>
              <a:lin ang="6300000" scaled="0"/>
            </a:gradFill>
            <a:ln w="15875">
              <a:noFill/>
            </a:ln>
            <a:effectLst>
              <a:outerShdw blurRad="508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5E26CE1-EAB6-469F-96FD-50B834169437}"/>
                </a:ext>
              </a:extLst>
            </p:cNvPr>
            <p:cNvSpPr/>
            <p:nvPr/>
          </p:nvSpPr>
          <p:spPr>
            <a:xfrm rot="20700000">
              <a:off x="1638938" y="286927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◀</a:t>
              </a:r>
            </a:p>
          </p:txBody>
        </p:sp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19C6CA10-416E-495B-9AED-A869A87B4B9E}"/>
                </a:ext>
              </a:extLst>
            </p:cNvPr>
            <p:cNvSpPr/>
            <p:nvPr/>
          </p:nvSpPr>
          <p:spPr>
            <a:xfrm rot="20700000">
              <a:off x="2263639" y="115094"/>
              <a:ext cx="612000" cy="252000"/>
            </a:xfrm>
            <a:prstGeom prst="round2SameRect">
              <a:avLst/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▲</a:t>
              </a: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E976467-835E-4517-9694-B8B6E36327AE}"/>
                </a:ext>
              </a:extLst>
            </p:cNvPr>
            <p:cNvSpPr/>
            <p:nvPr/>
          </p:nvSpPr>
          <p:spPr>
            <a:xfrm rot="20700000">
              <a:off x="2328862" y="358508"/>
              <a:ext cx="612000" cy="252000"/>
            </a:xfrm>
            <a:prstGeom prst="round2SameRect">
              <a:avLst>
                <a:gd name="adj1" fmla="val 0"/>
                <a:gd name="adj2" fmla="val 13229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▼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6C83046D-289C-4A38-9541-69C7F65201B1}"/>
                </a:ext>
              </a:extLst>
            </p:cNvPr>
            <p:cNvSpPr/>
            <p:nvPr/>
          </p:nvSpPr>
          <p:spPr>
            <a:xfrm rot="20700000">
              <a:off x="834983" y="485616"/>
              <a:ext cx="736876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ctrl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64EC7CCE-CF24-462E-935A-8917583406A8}"/>
                </a:ext>
              </a:extLst>
            </p:cNvPr>
            <p:cNvSpPr/>
            <p:nvPr/>
          </p:nvSpPr>
          <p:spPr>
            <a:xfrm rot="20700000">
              <a:off x="-144123" y="723804"/>
              <a:ext cx="917227" cy="504000"/>
            </a:xfrm>
            <a:prstGeom prst="roundRect">
              <a:avLst>
                <a:gd name="adj" fmla="val 10697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space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409AA5B-EE21-449F-B1A1-9690B8A6B34E}"/>
                </a:ext>
              </a:extLst>
            </p:cNvPr>
            <p:cNvSpPr/>
            <p:nvPr/>
          </p:nvSpPr>
          <p:spPr>
            <a:xfrm rot="20700000">
              <a:off x="1141165" y="-21675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/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4A745605-20A2-47A6-A630-8CE0F7D9DFED}"/>
                </a:ext>
              </a:extLst>
            </p:cNvPr>
            <p:cNvSpPr/>
            <p:nvPr/>
          </p:nvSpPr>
          <p:spPr>
            <a:xfrm rot="20700000">
              <a:off x="477084" y="-38813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&gt;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61EBB519-A2C6-477D-B7C6-9B520927D82C}"/>
                </a:ext>
              </a:extLst>
            </p:cNvPr>
            <p:cNvSpPr/>
            <p:nvPr/>
          </p:nvSpPr>
          <p:spPr>
            <a:xfrm rot="20700000">
              <a:off x="-186996" y="139126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&lt;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A44A4F1-E077-4153-8225-FD8141D05E63}"/>
                </a:ext>
              </a:extLst>
            </p:cNvPr>
            <p:cNvSpPr/>
            <p:nvPr/>
          </p:nvSpPr>
          <p:spPr>
            <a:xfrm rot="20700000">
              <a:off x="3616325" y="-324375"/>
              <a:ext cx="1080745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0</a:t>
              </a:r>
            </a:p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ins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93AF6B0-1811-441B-9959-431F6D05D973}"/>
                </a:ext>
              </a:extLst>
            </p:cNvPr>
            <p:cNvSpPr/>
            <p:nvPr/>
          </p:nvSpPr>
          <p:spPr>
            <a:xfrm rot="20700000">
              <a:off x="1813734" y="-410104"/>
              <a:ext cx="612000" cy="504000"/>
            </a:xfrm>
            <a:prstGeom prst="roundRect">
              <a:avLst>
                <a:gd name="adj" fmla="val 10697"/>
              </a:avLst>
            </a:prstGeom>
            <a:solidFill>
              <a:schemeClr val="bg1"/>
            </a:solidFill>
            <a:ln w="9525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" dist="127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shift</a:t>
              </a:r>
              <a:endPara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EFE2E31-2ADD-4D02-AE16-062A22F0FCF6}"/>
              </a:ext>
            </a:extLst>
          </p:cNvPr>
          <p:cNvSpPr/>
          <p:nvPr/>
        </p:nvSpPr>
        <p:spPr>
          <a:xfrm rot="20700000">
            <a:off x="2953563" y="-65325"/>
            <a:ext cx="612000" cy="504000"/>
          </a:xfrm>
          <a:prstGeom prst="roundRect">
            <a:avLst>
              <a:gd name="adj" fmla="val 10697"/>
            </a:avLst>
          </a:prstGeom>
          <a:solidFill>
            <a:schemeClr val="bg1"/>
          </a:solidFill>
          <a:ln w="9525">
            <a:solidFill>
              <a:schemeClr val="tx1">
                <a:lumMod val="85000"/>
                <a:lumOff val="15000"/>
              </a:schemeClr>
            </a:solidFill>
          </a:ln>
          <a:effectLst>
            <a:outerShdw blurRad="38100" dist="127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</a:rPr>
              <a:t>▶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63B5913-5EE5-4711-BB4B-667C0C4A24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293"/>
          <a:stretch/>
        </p:blipFill>
        <p:spPr>
          <a:xfrm>
            <a:off x="2551978" y="2441361"/>
            <a:ext cx="6679572" cy="418672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F868EA4-FE4E-4DE5-996C-410D1708053D}"/>
              </a:ext>
            </a:extLst>
          </p:cNvPr>
          <p:cNvSpPr txBox="1"/>
          <p:nvPr/>
        </p:nvSpPr>
        <p:spPr>
          <a:xfrm>
            <a:off x="1086369" y="1695423"/>
            <a:ext cx="84483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주소</a:t>
            </a:r>
            <a:r>
              <a:rPr lang="en-US" altLang="ko-KR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API </a:t>
            </a:r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사용 및 </a:t>
            </a:r>
            <a:r>
              <a:rPr lang="en-US" altLang="ko-KR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Ajax</a:t>
            </a:r>
            <a:r>
              <a:rPr lang="ko-KR" altLang="en-US" sz="2800" dirty="0">
                <a:latin typeface="210 네버랜드 R" panose="02020603020101020101" pitchFamily="18" charset="-127"/>
                <a:ea typeface="210 네버랜드 R" panose="02020603020101020101" pitchFamily="18" charset="-127"/>
              </a:rPr>
              <a:t>비동기를 활용한 중복체크 </a:t>
            </a:r>
          </a:p>
        </p:txBody>
      </p:sp>
    </p:spTree>
    <p:extLst>
      <p:ext uri="{BB962C8B-B14F-4D97-AF65-F5344CB8AC3E}">
        <p14:creationId xmlns:p14="http://schemas.microsoft.com/office/powerpoint/2010/main" val="2214295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813</Words>
  <Application>Microsoft Office PowerPoint</Application>
  <PresentationFormat>와이드스크린</PresentationFormat>
  <Paragraphs>467</Paragraphs>
  <Slides>27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8" baseType="lpstr">
      <vt:lpstr>Noto Sans KR Medium</vt:lpstr>
      <vt:lpstr>Arial</vt:lpstr>
      <vt:lpstr>210 디딤고딕 030</vt:lpstr>
      <vt:lpstr>스웨거 TTF</vt:lpstr>
      <vt:lpstr>D2Coding</vt:lpstr>
      <vt:lpstr>tvN 즐거운이야기 Bold</vt:lpstr>
      <vt:lpstr>맑은 고딕</vt:lpstr>
      <vt:lpstr>210 네버랜드 B</vt:lpstr>
      <vt:lpstr>Segoe UI Semibold</vt:lpstr>
      <vt:lpstr>210 네버랜드 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RayAri</dc:creator>
  <cp:lastModifiedBy>RayAri</cp:lastModifiedBy>
  <cp:revision>38</cp:revision>
  <dcterms:created xsi:type="dcterms:W3CDTF">2021-05-11T13:46:06Z</dcterms:created>
  <dcterms:modified xsi:type="dcterms:W3CDTF">2021-05-27T01:47:16Z</dcterms:modified>
</cp:coreProperties>
</file>

<file path=docProps/thumbnail.jpeg>
</file>